
<file path=[Content_Types].xml><?xml version="1.0" encoding="utf-8"?>
<Types xmlns="http://schemas.openxmlformats.org/package/2006/content-types">
  <Default Extension="bin" ContentType="application/vnd.openxmlformats-officedocument.oleObject"/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84" r:id="rId1"/>
  </p:sldMasterIdLst>
  <p:notesMasterIdLst>
    <p:notesMasterId r:id="rId27"/>
  </p:notesMasterIdLst>
  <p:sldIdLst>
    <p:sldId id="256" r:id="rId2"/>
    <p:sldId id="260" r:id="rId3"/>
    <p:sldId id="261" r:id="rId4"/>
    <p:sldId id="270" r:id="rId5"/>
    <p:sldId id="272" r:id="rId6"/>
    <p:sldId id="273" r:id="rId7"/>
    <p:sldId id="276" r:id="rId8"/>
    <p:sldId id="277" r:id="rId9"/>
    <p:sldId id="275" r:id="rId10"/>
    <p:sldId id="278" r:id="rId11"/>
    <p:sldId id="281" r:id="rId12"/>
    <p:sldId id="279" r:id="rId13"/>
    <p:sldId id="282" r:id="rId14"/>
    <p:sldId id="283" r:id="rId15"/>
    <p:sldId id="284" r:id="rId16"/>
    <p:sldId id="285" r:id="rId17"/>
    <p:sldId id="289" r:id="rId18"/>
    <p:sldId id="286" r:id="rId19"/>
    <p:sldId id="293" r:id="rId20"/>
    <p:sldId id="288" r:id="rId21"/>
    <p:sldId id="290" r:id="rId22"/>
    <p:sldId id="294" r:id="rId23"/>
    <p:sldId id="280" r:id="rId24"/>
    <p:sldId id="292" r:id="rId25"/>
    <p:sldId id="264" r:id="rId26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Calibri Light" panose="020F0302020204030204" pitchFamily="34" charset="0"/>
      <p:regular r:id="rId32"/>
      <p:italic r:id="rId33"/>
    </p:embeddedFont>
    <p:embeddedFont>
      <p:font typeface="나눔고딕" panose="020D0604000000000000" pitchFamily="50" charset="-127"/>
      <p:regular r:id="rId34"/>
      <p:bold r:id="rId35"/>
    </p:embeddedFont>
    <p:embeddedFont>
      <p:font typeface="나눔고딕 ExtraBold" panose="020D0904000000000000" pitchFamily="50" charset="-127"/>
      <p:bold r:id="rId36"/>
    </p:embeddedFont>
    <p:embeddedFont>
      <p:font typeface="나눔스퀘어" panose="020B0600000101010101" pitchFamily="50" charset="-127"/>
      <p:regular r:id="rId37"/>
    </p:embeddedFont>
    <p:embeddedFont>
      <p:font typeface="나눔스퀘어 Bold" panose="020B0600000101010101" pitchFamily="50" charset="-127"/>
      <p:bold r:id="rId38"/>
    </p:embeddedFont>
    <p:embeddedFont>
      <p:font typeface="나눔스퀘어 ExtraBold" panose="020B0600000101010101" pitchFamily="50" charset="-127"/>
      <p:bold r:id="rId39"/>
    </p:embeddedFont>
    <p:embeddedFont>
      <p:font typeface="나눔스퀘어라운드 Bold" panose="020B0600000101010101" pitchFamily="50" charset="-127"/>
      <p:bold r:id="rId40"/>
    </p:embeddedFont>
    <p:embeddedFont>
      <p:font typeface="맑은 고딕" panose="020B0503020000020004" pitchFamily="50" charset="-127"/>
      <p:regular r:id="rId41"/>
      <p:bold r:id="rId4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2A54"/>
    <a:srgbClr val="EAEFF7"/>
    <a:srgbClr val="839ED9"/>
    <a:srgbClr val="20376A"/>
    <a:srgbClr val="07488F"/>
    <a:srgbClr val="DBE3F4"/>
    <a:srgbClr val="ED1730"/>
    <a:srgbClr val="FFFFFF"/>
    <a:srgbClr val="063E7B"/>
    <a:srgbClr val="F03E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61" autoAdjust="0"/>
    <p:restoredTop sz="84895" autoAdjust="0"/>
  </p:normalViewPr>
  <p:slideViewPr>
    <p:cSldViewPr snapToGrid="0">
      <p:cViewPr varScale="1">
        <p:scale>
          <a:sx n="97" d="100"/>
          <a:sy n="97" d="100"/>
        </p:scale>
        <p:origin x="1434" y="84"/>
      </p:cViewPr>
      <p:guideLst/>
    </p:cSldViewPr>
  </p:slideViewPr>
  <p:outlineViewPr>
    <p:cViewPr>
      <p:scale>
        <a:sx n="33" d="100"/>
        <a:sy n="33" d="100"/>
      </p:scale>
      <p:origin x="0" y="-1068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2988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2.fntdata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font" Target="fonts/font15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4.fntdata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4.wmf"/><Relationship Id="rId1" Type="http://schemas.openxmlformats.org/officeDocument/2006/relationships/image" Target="../media/image3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wmf"/></Relationships>
</file>

<file path=ppt/media/image1.png>
</file>

<file path=ppt/media/image10.png>
</file>

<file path=ppt/media/image11.png>
</file>

<file path=ppt/media/image12.png>
</file>

<file path=ppt/media/image13.gif>
</file>

<file path=ppt/media/image14.gif>
</file>

<file path=ppt/media/image15.png>
</file>

<file path=ppt/media/image2.png>
</file>

<file path=ppt/media/image3.wmf>
</file>

<file path=ppt/media/image4.wm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C3E642-51AD-4297-9BDF-7CEFD9116417}" type="datetimeFigureOut">
              <a:rPr lang="ko-KR" altLang="en-US" smtClean="0"/>
              <a:t>2019-07-23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1BC94D-070B-47C4-AC47-417AD46507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66814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BC94D-070B-47C4-AC47-417AD4650750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12603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개발환경과 기술입니다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클라이언트 프로그램 개발은 </a:t>
            </a:r>
            <a:r>
              <a:rPr lang="en-US" altLang="ko-KR" dirty="0"/>
              <a:t>~~~</a:t>
            </a:r>
            <a:r>
              <a:rPr lang="ko-KR" altLang="en-US" dirty="0"/>
              <a:t>를 사용하였고 서버 개발은 </a:t>
            </a:r>
            <a:r>
              <a:rPr lang="en-US" altLang="ko-KR" dirty="0"/>
              <a:t>~~</a:t>
            </a:r>
            <a:r>
              <a:rPr lang="ko-KR" altLang="en-US" dirty="0"/>
              <a:t>를 사용하였습니다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BC94D-070B-47C4-AC47-417AD4650750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92631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Client </a:t>
            </a:r>
            <a:r>
              <a:rPr lang="ko-KR" altLang="en-US" dirty="0"/>
              <a:t>프로그램의 주요 기능은 </a:t>
            </a:r>
            <a:r>
              <a:rPr lang="en-US" altLang="ko-KR" dirty="0"/>
              <a:t>1:N </a:t>
            </a:r>
            <a:r>
              <a:rPr lang="ko-KR" altLang="en-US" dirty="0"/>
              <a:t>채팅입니다</a:t>
            </a:r>
            <a:r>
              <a:rPr lang="en-US" altLang="ko-KR" dirty="0"/>
              <a:t>. (</a:t>
            </a:r>
            <a:r>
              <a:rPr lang="ko-KR" altLang="en-US" dirty="0"/>
              <a:t>클릭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그 기본적인 채팅기능 말고도 닉네임 기능</a:t>
            </a:r>
            <a:r>
              <a:rPr lang="en-US" altLang="ko-KR" dirty="0"/>
              <a:t>, </a:t>
            </a:r>
            <a:r>
              <a:rPr lang="ko-KR" altLang="en-US" dirty="0" err="1"/>
              <a:t>접속알림</a:t>
            </a:r>
            <a:r>
              <a:rPr lang="ko-KR" altLang="en-US" dirty="0"/>
              <a:t> 기능</a:t>
            </a:r>
            <a:r>
              <a:rPr lang="en-US" altLang="ko-KR" dirty="0"/>
              <a:t>, </a:t>
            </a:r>
            <a:r>
              <a:rPr lang="ko-KR" altLang="en-US" dirty="0"/>
              <a:t>퇴장 알림 기능을 구현하였습니다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BC94D-070B-47C4-AC47-417AD4650750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63874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Java</a:t>
            </a:r>
            <a:r>
              <a:rPr lang="ko-KR" altLang="en-US" dirty="0"/>
              <a:t>로 구현한 </a:t>
            </a:r>
            <a:r>
              <a:rPr lang="en-US" altLang="ko-KR" dirty="0"/>
              <a:t>Client </a:t>
            </a:r>
            <a:r>
              <a:rPr lang="ko-KR" altLang="en-US" dirty="0"/>
              <a:t>프로그램은 </a:t>
            </a:r>
            <a:r>
              <a:rPr lang="en-US" altLang="ko-KR" dirty="0"/>
              <a:t>MVC </a:t>
            </a:r>
            <a:r>
              <a:rPr lang="ko-KR" altLang="en-US" dirty="0"/>
              <a:t>모델을 적용하여 구현하였습니다</a:t>
            </a:r>
            <a:r>
              <a:rPr lang="en-US" altLang="ko-KR" dirty="0"/>
              <a:t>.</a:t>
            </a:r>
          </a:p>
          <a:p>
            <a:r>
              <a:rPr lang="en-US" altLang="ko-KR" dirty="0" err="1"/>
              <a:t>Mchatting</a:t>
            </a:r>
            <a:r>
              <a:rPr lang="en-US" altLang="ko-KR" dirty="0"/>
              <a:t> </a:t>
            </a:r>
            <a:r>
              <a:rPr lang="ko-KR" altLang="en-US" dirty="0"/>
              <a:t>이라는 클래스가 </a:t>
            </a:r>
            <a:r>
              <a:rPr lang="en-US" altLang="ko-KR" dirty="0"/>
              <a:t>Model, </a:t>
            </a:r>
            <a:r>
              <a:rPr lang="en-US" altLang="ko-KR" dirty="0" err="1"/>
              <a:t>Cchatting</a:t>
            </a:r>
            <a:r>
              <a:rPr lang="en-US" altLang="ko-KR" dirty="0"/>
              <a:t>/</a:t>
            </a:r>
            <a:r>
              <a:rPr lang="en-US" altLang="ko-KR" dirty="0" err="1"/>
              <a:t>Cthread</a:t>
            </a:r>
            <a:r>
              <a:rPr lang="ko-KR" altLang="en-US" dirty="0"/>
              <a:t>라는 클래스가 </a:t>
            </a:r>
            <a:r>
              <a:rPr lang="en-US" altLang="ko-KR" dirty="0"/>
              <a:t>Controller, </a:t>
            </a:r>
            <a:r>
              <a:rPr lang="en-US" altLang="ko-KR" dirty="0" err="1"/>
              <a:t>Vchatting</a:t>
            </a:r>
            <a:r>
              <a:rPr lang="ko-KR" altLang="en-US" dirty="0"/>
              <a:t>이라는 클래스가 </a:t>
            </a:r>
            <a:r>
              <a:rPr lang="en-US" altLang="ko-KR" dirty="0"/>
              <a:t>View 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User</a:t>
            </a:r>
            <a:r>
              <a:rPr lang="ko-KR" altLang="en-US" dirty="0"/>
              <a:t>는 </a:t>
            </a:r>
            <a:r>
              <a:rPr lang="en-US" altLang="ko-KR" dirty="0"/>
              <a:t>View</a:t>
            </a:r>
            <a:r>
              <a:rPr lang="ko-KR" altLang="en-US" dirty="0"/>
              <a:t>로 데이터를 인식하여 컨트롤러를 조정하고</a:t>
            </a:r>
            <a:r>
              <a:rPr lang="en-US" altLang="ko-KR" dirty="0"/>
              <a:t>, </a:t>
            </a:r>
            <a:r>
              <a:rPr lang="ko-KR" altLang="en-US" dirty="0"/>
              <a:t>컨트롤러는 모델과 상호작용하여 데이터를 주고받은 후 </a:t>
            </a:r>
            <a:r>
              <a:rPr lang="en-US" altLang="ko-KR" dirty="0"/>
              <a:t>View</a:t>
            </a:r>
            <a:r>
              <a:rPr lang="ko-KR" altLang="en-US" dirty="0"/>
              <a:t>에 뿌려주는 형식입니다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BC94D-070B-47C4-AC47-417AD4650750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15054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Mchatting</a:t>
            </a:r>
            <a:r>
              <a:rPr lang="en-US" altLang="ko-KR" dirty="0"/>
              <a:t> </a:t>
            </a:r>
            <a:r>
              <a:rPr lang="ko-KR" altLang="en-US" dirty="0"/>
              <a:t>클래스입니다</a:t>
            </a:r>
            <a:r>
              <a:rPr lang="en-US" altLang="ko-KR" dirty="0"/>
              <a:t>.</a:t>
            </a:r>
          </a:p>
          <a:p>
            <a:r>
              <a:rPr lang="en-US" altLang="ko-KR" dirty="0" err="1"/>
              <a:t>Mchatting</a:t>
            </a:r>
            <a:r>
              <a:rPr lang="en-US" altLang="ko-KR" dirty="0"/>
              <a:t> Class</a:t>
            </a:r>
            <a:r>
              <a:rPr lang="ko-KR" altLang="en-US" dirty="0"/>
              <a:t>에 있는 메소드는 리스트 모델 객체 생성을 도와주는 </a:t>
            </a:r>
            <a:r>
              <a:rPr lang="en-US" altLang="ko-KR" dirty="0" err="1"/>
              <a:t>mchatting</a:t>
            </a:r>
            <a:r>
              <a:rPr lang="en-US" altLang="ko-KR" dirty="0"/>
              <a:t> </a:t>
            </a:r>
            <a:r>
              <a:rPr lang="ko-KR" altLang="en-US" dirty="0"/>
              <a:t>생성자</a:t>
            </a:r>
            <a:r>
              <a:rPr lang="en-US" altLang="ko-KR" dirty="0"/>
              <a:t>, ~~~</a:t>
            </a:r>
            <a:r>
              <a:rPr lang="ko-KR" altLang="en-US" dirty="0"/>
              <a:t>저장해주는 </a:t>
            </a:r>
            <a:r>
              <a:rPr lang="en-US" altLang="ko-KR" dirty="0" err="1"/>
              <a:t>addData</a:t>
            </a:r>
            <a:r>
              <a:rPr lang="en-US" altLang="ko-KR" dirty="0"/>
              <a:t>, ~~</a:t>
            </a:r>
            <a:r>
              <a:rPr lang="ko-KR" altLang="en-US" dirty="0"/>
              <a:t>해주는 </a:t>
            </a:r>
            <a:r>
              <a:rPr lang="en-US" altLang="ko-KR" dirty="0" err="1"/>
              <a:t>listmodel</a:t>
            </a:r>
            <a:r>
              <a:rPr lang="ko-KR" altLang="en-US" dirty="0"/>
              <a:t>이 있습니다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(</a:t>
            </a:r>
            <a:r>
              <a:rPr lang="ko-KR" altLang="en-US" dirty="0"/>
              <a:t>기술 설명 </a:t>
            </a:r>
            <a:r>
              <a:rPr lang="ko-KR" altLang="en-US" dirty="0" err="1"/>
              <a:t>필요없음</a:t>
            </a:r>
            <a:r>
              <a:rPr lang="ko-KR" altLang="en-US" dirty="0"/>
              <a:t> </a:t>
            </a:r>
            <a:r>
              <a:rPr lang="ko-KR" altLang="en-US" dirty="0" err="1"/>
              <a:t>그래봤자</a:t>
            </a:r>
            <a:r>
              <a:rPr lang="ko-KR" altLang="en-US" dirty="0"/>
              <a:t> 다들 머리안에 </a:t>
            </a:r>
            <a:r>
              <a:rPr lang="ko-KR" altLang="en-US" dirty="0" err="1"/>
              <a:t>안들어옴</a:t>
            </a:r>
            <a:r>
              <a:rPr lang="en-US" altLang="ko-KR" dirty="0"/>
              <a:t>.</a:t>
            </a:r>
            <a:r>
              <a:rPr lang="ko-KR" altLang="en-US" dirty="0"/>
              <a:t> 가볍고 빠르게 </a:t>
            </a:r>
            <a:r>
              <a:rPr lang="ko-KR" altLang="en-US" dirty="0" err="1"/>
              <a:t>읽어주기만하자</a:t>
            </a:r>
            <a:r>
              <a:rPr lang="en-US" altLang="ko-KR" dirty="0"/>
              <a:t>. </a:t>
            </a:r>
            <a:r>
              <a:rPr lang="ko-KR" altLang="en-US" dirty="0"/>
              <a:t>사람들은 결과물만 </a:t>
            </a:r>
            <a:r>
              <a:rPr lang="ko-KR" altLang="en-US" dirty="0" err="1"/>
              <a:t>보고싶을뿐</a:t>
            </a:r>
            <a:r>
              <a:rPr lang="en-US" altLang="ko-KR" dirty="0"/>
              <a:t>..)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BC94D-070B-47C4-AC47-417AD4650750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12303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(</a:t>
            </a:r>
            <a:r>
              <a:rPr lang="ko-KR" altLang="en-US" dirty="0"/>
              <a:t>기술 설명 </a:t>
            </a:r>
            <a:r>
              <a:rPr lang="ko-KR" altLang="en-US" dirty="0" err="1"/>
              <a:t>필요없음</a:t>
            </a:r>
            <a:r>
              <a:rPr lang="ko-KR" altLang="en-US" dirty="0"/>
              <a:t> </a:t>
            </a:r>
            <a:r>
              <a:rPr lang="ko-KR" altLang="en-US" dirty="0" err="1"/>
              <a:t>그래봤자</a:t>
            </a:r>
            <a:r>
              <a:rPr lang="ko-KR" altLang="en-US" dirty="0"/>
              <a:t> 다들 머리안에 </a:t>
            </a:r>
            <a:r>
              <a:rPr lang="ko-KR" altLang="en-US" dirty="0" err="1"/>
              <a:t>안들어옴</a:t>
            </a:r>
            <a:r>
              <a:rPr lang="en-US" altLang="ko-KR" dirty="0"/>
              <a:t>.</a:t>
            </a:r>
            <a:r>
              <a:rPr lang="ko-KR" altLang="en-US" dirty="0"/>
              <a:t> 가볍고 빠르게 </a:t>
            </a:r>
            <a:r>
              <a:rPr lang="ko-KR" altLang="en-US" dirty="0" err="1"/>
              <a:t>읽어주기만하자</a:t>
            </a:r>
            <a:r>
              <a:rPr lang="en-US" altLang="ko-KR" dirty="0"/>
              <a:t>. </a:t>
            </a:r>
            <a:r>
              <a:rPr lang="ko-KR" altLang="en-US" dirty="0"/>
              <a:t>사람들은 결과물만 </a:t>
            </a:r>
            <a:r>
              <a:rPr lang="ko-KR" altLang="en-US" dirty="0" err="1"/>
              <a:t>보고싶을뿐</a:t>
            </a:r>
            <a:r>
              <a:rPr lang="en-US" altLang="ko-KR" dirty="0"/>
              <a:t>..)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BC94D-070B-47C4-AC47-417AD4650750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96081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(</a:t>
            </a:r>
            <a:r>
              <a:rPr lang="ko-KR" altLang="en-US" dirty="0"/>
              <a:t>기술 설명 </a:t>
            </a:r>
            <a:r>
              <a:rPr lang="ko-KR" altLang="en-US" dirty="0" err="1"/>
              <a:t>필요없음</a:t>
            </a:r>
            <a:r>
              <a:rPr lang="ko-KR" altLang="en-US" dirty="0"/>
              <a:t> </a:t>
            </a:r>
            <a:r>
              <a:rPr lang="ko-KR" altLang="en-US" dirty="0" err="1"/>
              <a:t>그래봤자</a:t>
            </a:r>
            <a:r>
              <a:rPr lang="ko-KR" altLang="en-US" dirty="0"/>
              <a:t> 다들 머리안에 </a:t>
            </a:r>
            <a:r>
              <a:rPr lang="ko-KR" altLang="en-US" dirty="0" err="1"/>
              <a:t>안들어옴</a:t>
            </a:r>
            <a:r>
              <a:rPr lang="en-US" altLang="ko-KR" dirty="0"/>
              <a:t>.</a:t>
            </a:r>
            <a:r>
              <a:rPr lang="ko-KR" altLang="en-US" dirty="0"/>
              <a:t> 가볍고 빠르게 </a:t>
            </a:r>
            <a:r>
              <a:rPr lang="ko-KR" altLang="en-US" dirty="0" err="1"/>
              <a:t>읽어주기만하자</a:t>
            </a:r>
            <a:r>
              <a:rPr lang="en-US" altLang="ko-KR" dirty="0"/>
              <a:t>. </a:t>
            </a:r>
            <a:r>
              <a:rPr lang="ko-KR" altLang="en-US" dirty="0"/>
              <a:t>사람들은 결과물만 </a:t>
            </a:r>
            <a:r>
              <a:rPr lang="ko-KR" altLang="en-US" dirty="0" err="1"/>
              <a:t>보고싶을뿐</a:t>
            </a:r>
            <a:r>
              <a:rPr lang="en-US" altLang="ko-KR" dirty="0"/>
              <a:t>..)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BC94D-070B-47C4-AC47-417AD4650750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7570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(</a:t>
            </a:r>
            <a:r>
              <a:rPr lang="ko-KR" altLang="en-US" dirty="0"/>
              <a:t>기술 설명 </a:t>
            </a:r>
            <a:r>
              <a:rPr lang="ko-KR" altLang="en-US" dirty="0" err="1"/>
              <a:t>필요없음</a:t>
            </a:r>
            <a:r>
              <a:rPr lang="ko-KR" altLang="en-US" dirty="0"/>
              <a:t> </a:t>
            </a:r>
            <a:r>
              <a:rPr lang="ko-KR" altLang="en-US" dirty="0" err="1"/>
              <a:t>그래봤자</a:t>
            </a:r>
            <a:r>
              <a:rPr lang="ko-KR" altLang="en-US" dirty="0"/>
              <a:t> 다들 머리안에 </a:t>
            </a:r>
            <a:r>
              <a:rPr lang="ko-KR" altLang="en-US" dirty="0" err="1"/>
              <a:t>안들어옴</a:t>
            </a:r>
            <a:r>
              <a:rPr lang="en-US" altLang="ko-KR" dirty="0"/>
              <a:t>.</a:t>
            </a:r>
            <a:r>
              <a:rPr lang="ko-KR" altLang="en-US" dirty="0"/>
              <a:t> 가볍고 빠르게 </a:t>
            </a:r>
            <a:r>
              <a:rPr lang="ko-KR" altLang="en-US" dirty="0" err="1"/>
              <a:t>읽어주기만하자</a:t>
            </a:r>
            <a:r>
              <a:rPr lang="en-US" altLang="ko-KR" dirty="0"/>
              <a:t>. </a:t>
            </a:r>
            <a:r>
              <a:rPr lang="ko-KR" altLang="en-US" dirty="0"/>
              <a:t>사람들은 결과물만 </a:t>
            </a:r>
            <a:r>
              <a:rPr lang="ko-KR" altLang="en-US" dirty="0" err="1"/>
              <a:t>보고싶을뿐</a:t>
            </a:r>
            <a:r>
              <a:rPr lang="en-US" altLang="ko-KR" dirty="0"/>
              <a:t>..)</a:t>
            </a:r>
          </a:p>
          <a:p>
            <a:r>
              <a:rPr lang="ko-KR" altLang="en-US" dirty="0"/>
              <a:t>일부러 </a:t>
            </a:r>
            <a:r>
              <a:rPr lang="en-US" altLang="ko-KR" dirty="0" err="1"/>
              <a:t>checkNickname</a:t>
            </a:r>
            <a:r>
              <a:rPr lang="ko-KR" altLang="en-US" dirty="0"/>
              <a:t>은 뺐습니다</a:t>
            </a:r>
            <a:r>
              <a:rPr lang="en-US" altLang="ko-KR" dirty="0"/>
              <a:t>. </a:t>
            </a:r>
            <a:r>
              <a:rPr lang="ko-KR" altLang="en-US" dirty="0"/>
              <a:t>자리도 없고</a:t>
            </a:r>
            <a:r>
              <a:rPr lang="en-US" altLang="ko-KR" dirty="0"/>
              <a:t>.. </a:t>
            </a:r>
            <a:r>
              <a:rPr lang="ko-KR" altLang="en-US" dirty="0"/>
              <a:t>해서</a:t>
            </a:r>
            <a:r>
              <a:rPr lang="en-US" altLang="ko-KR" dirty="0"/>
              <a:t>…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BC94D-070B-47C4-AC47-417AD4650750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686590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자리가 좁아 순서도 배치가 </a:t>
            </a:r>
            <a:r>
              <a:rPr lang="en-US" altLang="ko-KR" dirty="0"/>
              <a:t>FM</a:t>
            </a:r>
            <a:r>
              <a:rPr lang="ko-KR" altLang="en-US" dirty="0"/>
              <a:t>이 </a:t>
            </a:r>
            <a:r>
              <a:rPr lang="ko-KR" altLang="en-US" dirty="0" err="1"/>
              <a:t>아닌점</a:t>
            </a:r>
            <a:r>
              <a:rPr lang="ko-KR" altLang="en-US" dirty="0"/>
              <a:t> 양해 부탁드립니다</a:t>
            </a:r>
            <a:r>
              <a:rPr lang="en-US" altLang="ko-KR" dirty="0"/>
              <a:t>. </a:t>
            </a:r>
            <a:r>
              <a:rPr lang="ko-KR" altLang="en-US" dirty="0"/>
              <a:t>메인 클래스의 동작 알고리즘입니다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Model, view, control </a:t>
            </a:r>
            <a:r>
              <a:rPr lang="ko-KR" altLang="en-US" dirty="0"/>
              <a:t>객체를 생성하고</a:t>
            </a:r>
            <a:r>
              <a:rPr lang="en-US" altLang="ko-KR" dirty="0"/>
              <a:t>, </a:t>
            </a:r>
            <a:r>
              <a:rPr lang="ko-KR" altLang="en-US" dirty="0"/>
              <a:t>닉네임을 받은 뒤</a:t>
            </a:r>
            <a:r>
              <a:rPr lang="en-US" altLang="ko-KR" dirty="0"/>
              <a:t>, </a:t>
            </a:r>
            <a:r>
              <a:rPr lang="ko-KR" altLang="en-US" dirty="0"/>
              <a:t>소켓을 설정 후 프로그램을 시작합니다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BC94D-070B-47C4-AC47-417AD4650750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937962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(</a:t>
            </a:r>
            <a:r>
              <a:rPr lang="ko-KR" altLang="en-US" dirty="0"/>
              <a:t>기술 설명 </a:t>
            </a:r>
            <a:r>
              <a:rPr lang="ko-KR" altLang="en-US" dirty="0" err="1"/>
              <a:t>필요없음</a:t>
            </a:r>
            <a:r>
              <a:rPr lang="ko-KR" altLang="en-US" dirty="0"/>
              <a:t> </a:t>
            </a:r>
            <a:r>
              <a:rPr lang="ko-KR" altLang="en-US" dirty="0" err="1"/>
              <a:t>그래봤자</a:t>
            </a:r>
            <a:r>
              <a:rPr lang="ko-KR" altLang="en-US" dirty="0"/>
              <a:t> 다들 머리안에 </a:t>
            </a:r>
            <a:r>
              <a:rPr lang="ko-KR" altLang="en-US" dirty="0" err="1"/>
              <a:t>안들어옴</a:t>
            </a:r>
            <a:r>
              <a:rPr lang="en-US" altLang="ko-KR" dirty="0"/>
              <a:t>.</a:t>
            </a:r>
            <a:r>
              <a:rPr lang="ko-KR" altLang="en-US" dirty="0"/>
              <a:t> 가볍고 빠르게 </a:t>
            </a:r>
            <a:r>
              <a:rPr lang="ko-KR" altLang="en-US" dirty="0" err="1"/>
              <a:t>읽어주기만하자</a:t>
            </a:r>
            <a:r>
              <a:rPr lang="en-US" altLang="ko-KR" dirty="0"/>
              <a:t>. </a:t>
            </a:r>
            <a:r>
              <a:rPr lang="ko-KR" altLang="en-US" dirty="0"/>
              <a:t>사람들은 결과물만 </a:t>
            </a:r>
            <a:r>
              <a:rPr lang="ko-KR" altLang="en-US" dirty="0" err="1"/>
              <a:t>보고싶을뿐</a:t>
            </a:r>
            <a:r>
              <a:rPr lang="en-US" altLang="ko-KR" dirty="0"/>
              <a:t>..)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BC94D-070B-47C4-AC47-417AD4650750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918855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 </a:t>
            </a:r>
            <a:r>
              <a:rPr lang="en-US" altLang="ko-KR" dirty="0"/>
              <a:t>2</a:t>
            </a:r>
            <a:r>
              <a:rPr lang="ko-KR" altLang="en-US" dirty="0"/>
              <a:t>조의 전체적인 프로그램 알고리즘입니다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서버는 </a:t>
            </a:r>
            <a:r>
              <a:rPr lang="en-US" altLang="ko-KR" dirty="0"/>
              <a:t>8000</a:t>
            </a:r>
            <a:r>
              <a:rPr lang="ko-KR" altLang="en-US" dirty="0"/>
              <a:t>번 포트로 서버를 생성하여 클라이언트의 접속을 기다리며 대기합니다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클라이언트는 서버에 </a:t>
            </a:r>
            <a:r>
              <a:rPr lang="ko-KR" altLang="en-US" dirty="0" err="1"/>
              <a:t>접속후</a:t>
            </a:r>
            <a:r>
              <a:rPr lang="ko-KR" altLang="en-US" dirty="0"/>
              <a:t> 채팅 메시지를 서버에 전송합니다</a:t>
            </a:r>
            <a:r>
              <a:rPr lang="en-US" altLang="ko-KR" dirty="0"/>
              <a:t>. </a:t>
            </a:r>
            <a:r>
              <a:rPr lang="ko-KR" altLang="en-US" dirty="0"/>
              <a:t>서버에서는 메시지를 받아 </a:t>
            </a:r>
            <a:r>
              <a:rPr lang="ko-KR" altLang="en-US" dirty="0" err="1"/>
              <a:t>전송자</a:t>
            </a:r>
            <a:r>
              <a:rPr lang="ko-KR" altLang="en-US" dirty="0"/>
              <a:t> 외의 다른 클라이언트에게 </a:t>
            </a:r>
            <a:r>
              <a:rPr lang="ko-KR" altLang="en-US" dirty="0" err="1"/>
              <a:t>브로드캐스팅을</a:t>
            </a:r>
            <a:r>
              <a:rPr lang="ko-KR" altLang="en-US" dirty="0"/>
              <a:t> 해줍니다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클라이언트는 서버가 브로드 캐스팅 해주는 데이터를 받습니다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BC94D-070B-47C4-AC47-417AD4650750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07326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그냥 읽으면 됨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BC94D-070B-47C4-AC47-417AD4650750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128494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클라이언트 프로그램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BC94D-070B-47C4-AC47-417AD4650750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985422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서버 프로그램 실행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BC94D-070B-47C4-AC47-417AD4650750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232405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서버에 접속하지 못할 경우나</a:t>
            </a:r>
            <a:r>
              <a:rPr lang="en-US" altLang="ko-KR" dirty="0"/>
              <a:t>, </a:t>
            </a:r>
            <a:r>
              <a:rPr lang="ko-KR" altLang="en-US" dirty="0"/>
              <a:t>서버와 통신 후 서버가 닫혔을 경우 해당 오류창이 뜨며 프로그램이 종료됩니다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BC94D-070B-47C4-AC47-417AD4650750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890480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Node.js </a:t>
            </a:r>
            <a:r>
              <a:rPr lang="ko-KR" altLang="en-US" dirty="0"/>
              <a:t>서버를 통한 통신 방식입니다</a:t>
            </a:r>
            <a:r>
              <a:rPr lang="en-US" altLang="ko-KR" dirty="0"/>
              <a:t>. “</a:t>
            </a:r>
            <a:r>
              <a:rPr lang="ko-KR" altLang="en-US" dirty="0"/>
              <a:t>안녕</a:t>
            </a:r>
            <a:r>
              <a:rPr lang="en-US" altLang="ko-KR" dirty="0"/>
              <a:t>” </a:t>
            </a:r>
            <a:r>
              <a:rPr lang="ko-KR" altLang="en-US" dirty="0"/>
              <a:t>이라는 메시지를 </a:t>
            </a:r>
            <a:r>
              <a:rPr lang="en-US" altLang="ko-KR" dirty="0"/>
              <a:t>user 1</a:t>
            </a:r>
            <a:r>
              <a:rPr lang="ko-KR" altLang="en-US" dirty="0"/>
              <a:t>이 </a:t>
            </a:r>
            <a:r>
              <a:rPr lang="en-US" altLang="ko-KR" dirty="0"/>
              <a:t>user 2, user 3 </a:t>
            </a:r>
            <a:r>
              <a:rPr lang="ko-KR" altLang="en-US" dirty="0"/>
              <a:t>에게 보낸다고 가정합니다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User</a:t>
            </a:r>
            <a:r>
              <a:rPr lang="ko-KR" altLang="en-US" dirty="0"/>
              <a:t> </a:t>
            </a:r>
            <a:r>
              <a:rPr lang="en-US" altLang="ko-KR" dirty="0"/>
              <a:t>1</a:t>
            </a:r>
            <a:r>
              <a:rPr lang="ko-KR" altLang="en-US" dirty="0"/>
              <a:t>이 서버에게 </a:t>
            </a:r>
            <a:r>
              <a:rPr lang="en-US" altLang="ko-KR" dirty="0"/>
              <a:t>“</a:t>
            </a:r>
            <a:r>
              <a:rPr lang="ko-KR" altLang="en-US" dirty="0" err="1"/>
              <a:t>안녕＂이라고</a:t>
            </a:r>
            <a:r>
              <a:rPr lang="ko-KR" altLang="en-US" dirty="0"/>
              <a:t> </a:t>
            </a:r>
            <a:r>
              <a:rPr lang="en-US" altLang="ko-KR" dirty="0"/>
              <a:t>user2, 3</a:t>
            </a:r>
            <a:r>
              <a:rPr lang="ko-KR" altLang="en-US" dirty="0"/>
              <a:t>에게 전해줘</a:t>
            </a:r>
            <a:r>
              <a:rPr lang="en-US" altLang="ko-KR" dirty="0"/>
              <a:t>. </a:t>
            </a:r>
            <a:r>
              <a:rPr lang="ko-KR" altLang="en-US" dirty="0"/>
              <a:t>라고 요청합니다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Node.js </a:t>
            </a:r>
            <a:r>
              <a:rPr lang="ko-KR" altLang="en-US" dirty="0"/>
              <a:t>에서는 해당 요청을 받아 이벤트를 발생시킵니다</a:t>
            </a:r>
            <a:r>
              <a:rPr lang="en-US" altLang="ko-KR" dirty="0"/>
              <a:t>. </a:t>
            </a:r>
            <a:r>
              <a:rPr lang="ko-KR" altLang="en-US" dirty="0"/>
              <a:t>이벤트 발생에 따라 해당되는 </a:t>
            </a:r>
            <a:r>
              <a:rPr lang="en-US" altLang="ko-KR" dirty="0"/>
              <a:t>User</a:t>
            </a:r>
            <a:r>
              <a:rPr lang="ko-KR" altLang="en-US" dirty="0"/>
              <a:t>들에게 브로드 캐스팅을 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BC94D-070B-47C4-AC47-417AD4650750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227267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개발환경과 기술입니다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클라이언트 프로그램 개발은 </a:t>
            </a:r>
            <a:r>
              <a:rPr lang="en-US" altLang="ko-KR" dirty="0"/>
              <a:t>~~~</a:t>
            </a:r>
            <a:r>
              <a:rPr lang="ko-KR" altLang="en-US" dirty="0"/>
              <a:t>를 사용하였고 서버 개발은 </a:t>
            </a:r>
            <a:r>
              <a:rPr lang="en-US" altLang="ko-KR" dirty="0"/>
              <a:t>~~</a:t>
            </a:r>
            <a:r>
              <a:rPr lang="ko-KR" altLang="en-US" dirty="0"/>
              <a:t>를 사용하였습니다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BC94D-070B-47C4-AC47-417AD4650750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80265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이번 프로젝트의 수행 목적을 </a:t>
            </a:r>
            <a:r>
              <a:rPr lang="ko-KR" altLang="en-US" dirty="0" err="1"/>
              <a:t>곰곰히</a:t>
            </a:r>
            <a:r>
              <a:rPr lang="ko-KR" altLang="en-US" dirty="0"/>
              <a:t> 생각해 본 결과</a:t>
            </a:r>
            <a:r>
              <a:rPr lang="en-US" altLang="ko-KR" dirty="0"/>
              <a:t>, </a:t>
            </a:r>
            <a:r>
              <a:rPr lang="ko-KR" altLang="en-US" dirty="0"/>
              <a:t>리눅스를 만져보지 않은 사람이 서버단을 맡으라는 강사님의 말씀에서 목적을 찾을 수 있었습니다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웹 개발자로써 서버단과 익숙해지라는 목적이셨던 것 같습니다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서버는 </a:t>
            </a:r>
            <a:r>
              <a:rPr lang="en-US" altLang="ko-KR" dirty="0"/>
              <a:t>node.js</a:t>
            </a:r>
            <a:r>
              <a:rPr lang="ko-KR" altLang="en-US" dirty="0"/>
              <a:t>를 사용하라고 하셨는데</a:t>
            </a:r>
            <a:r>
              <a:rPr lang="en-US" altLang="ko-KR" dirty="0"/>
              <a:t>, </a:t>
            </a:r>
            <a:r>
              <a:rPr lang="ko-KR" altLang="en-US" dirty="0"/>
              <a:t>개인적으로 조금 </a:t>
            </a:r>
            <a:r>
              <a:rPr lang="ko-KR" altLang="en-US" dirty="0" err="1"/>
              <a:t>익숙</a:t>
            </a:r>
            <a:r>
              <a:rPr lang="ko-KR" altLang="en-US" dirty="0"/>
              <a:t> 치 않은 플랫폼이었습니다</a:t>
            </a:r>
            <a:r>
              <a:rPr lang="en-US" altLang="ko-KR" dirty="0"/>
              <a:t>. </a:t>
            </a:r>
            <a:r>
              <a:rPr lang="ko-KR" altLang="en-US" dirty="0"/>
              <a:t>하지만 자료들을 찾아보면서 왜 </a:t>
            </a:r>
            <a:r>
              <a:rPr lang="en-US" altLang="ko-KR" dirty="0"/>
              <a:t>node.js</a:t>
            </a:r>
            <a:r>
              <a:rPr lang="ko-KR" altLang="en-US" dirty="0"/>
              <a:t>를 사용하라고 하는 것인지 알 수 있었습니다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BC94D-070B-47C4-AC47-417AD4650750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36874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실제 웹 개발자는 </a:t>
            </a:r>
            <a:r>
              <a:rPr lang="ko-KR" altLang="en-US" dirty="0" err="1"/>
              <a:t>프론트엔드와</a:t>
            </a:r>
            <a:r>
              <a:rPr lang="ko-KR" altLang="en-US" dirty="0"/>
              <a:t> </a:t>
            </a:r>
            <a:r>
              <a:rPr lang="ko-KR" altLang="en-US" dirty="0" err="1"/>
              <a:t>백엔드로</a:t>
            </a:r>
            <a:r>
              <a:rPr lang="ko-KR" altLang="en-US" dirty="0"/>
              <a:t> 나누어 집니다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프론트 엔드는 간단히 사용자의 화면에 나타나는 웹 화면을 다루는 영역입니다</a:t>
            </a:r>
            <a:r>
              <a:rPr lang="en-US" altLang="ko-KR" dirty="0"/>
              <a:t>. </a:t>
            </a:r>
            <a:r>
              <a:rPr lang="ko-KR" altLang="en-US" dirty="0"/>
              <a:t>화면을 구성하는 모든 것들이 프론트 엔드 영역에 해당됩니다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프론트 엔드를 개발하기 위해선 </a:t>
            </a:r>
            <a:r>
              <a:rPr lang="en-US" altLang="ko-KR" dirty="0"/>
              <a:t>HTML, CSS, JS</a:t>
            </a:r>
            <a:r>
              <a:rPr lang="ko-KR" altLang="en-US" dirty="0"/>
              <a:t>의 스킬이 요구되는데 </a:t>
            </a:r>
            <a:r>
              <a:rPr lang="en-US" altLang="ko-KR" dirty="0"/>
              <a:t>HTML</a:t>
            </a:r>
            <a:r>
              <a:rPr lang="ko-KR" altLang="en-US" dirty="0"/>
              <a:t>은 웹페이지의 뼈대를 구성하는 역할을 한다면 </a:t>
            </a:r>
            <a:r>
              <a:rPr lang="en-US" altLang="ko-KR" dirty="0"/>
              <a:t>CSS</a:t>
            </a:r>
            <a:r>
              <a:rPr lang="ko-KR" altLang="en-US" dirty="0"/>
              <a:t>는 </a:t>
            </a:r>
            <a:r>
              <a:rPr lang="en-US" altLang="ko-KR" dirty="0"/>
              <a:t>HTML</a:t>
            </a:r>
            <a:r>
              <a:rPr lang="ko-KR" altLang="en-US" dirty="0"/>
              <a:t>로 작업된 웹페이지에 </a:t>
            </a:r>
            <a:r>
              <a:rPr lang="ko-KR" altLang="en-US" dirty="0" err="1"/>
              <a:t>디자인적인</a:t>
            </a:r>
            <a:r>
              <a:rPr lang="ko-KR" altLang="en-US" dirty="0"/>
              <a:t> 부분을 담당하고</a:t>
            </a:r>
            <a:r>
              <a:rPr lang="en-US" altLang="ko-KR" dirty="0"/>
              <a:t>.</a:t>
            </a:r>
          </a:p>
          <a:p>
            <a:r>
              <a:rPr lang="en-US" altLang="ko-KR" dirty="0" err="1"/>
              <a:t>Javascript</a:t>
            </a:r>
            <a:r>
              <a:rPr lang="ko-KR" altLang="en-US" dirty="0"/>
              <a:t>로 정적인 웹페이지를 동적으로 만들어 줍니다</a:t>
            </a:r>
            <a:r>
              <a:rPr lang="en-US" altLang="ko-KR" dirty="0"/>
              <a:t>.</a:t>
            </a:r>
          </a:p>
          <a:p>
            <a:r>
              <a:rPr lang="ko-KR" altLang="en-US" dirty="0" err="1"/>
              <a:t>백엔드는</a:t>
            </a:r>
            <a:r>
              <a:rPr lang="ko-KR" altLang="en-US" dirty="0"/>
              <a:t> 간단히 눈에 보이지 않는 서버에서 기술을 다루는 영역입니다</a:t>
            </a:r>
            <a:r>
              <a:rPr lang="en-US" altLang="ko-KR" dirty="0"/>
              <a:t>. </a:t>
            </a:r>
            <a:r>
              <a:rPr lang="ko-KR" altLang="en-US" dirty="0"/>
              <a:t>웹페이지의 컨텐츠를 공급하며</a:t>
            </a:r>
            <a:r>
              <a:rPr lang="en-US" altLang="ko-KR" dirty="0"/>
              <a:t>, </a:t>
            </a:r>
            <a:r>
              <a:rPr lang="ko-KR" altLang="en-US" dirty="0"/>
              <a:t>내부적으로 </a:t>
            </a:r>
            <a:r>
              <a:rPr lang="en-US" altLang="ko-KR" dirty="0"/>
              <a:t>DB</a:t>
            </a:r>
            <a:r>
              <a:rPr lang="ko-KR" altLang="en-US" dirty="0"/>
              <a:t>들을 저장하거나 관리하는 역할을 합니다</a:t>
            </a:r>
            <a:r>
              <a:rPr lang="en-US" altLang="ko-KR" dirty="0"/>
              <a:t>.</a:t>
            </a:r>
          </a:p>
          <a:p>
            <a:r>
              <a:rPr lang="ko-KR" altLang="en-US" dirty="0" err="1"/>
              <a:t>백엔드를</a:t>
            </a:r>
            <a:r>
              <a:rPr lang="ko-KR" altLang="en-US" dirty="0"/>
              <a:t> 개발하기 위해선 </a:t>
            </a:r>
            <a:r>
              <a:rPr lang="en-US" altLang="ko-KR" dirty="0"/>
              <a:t>JAVA, JSP, </a:t>
            </a:r>
            <a:r>
              <a:rPr lang="ko-KR" altLang="en-US" dirty="0"/>
              <a:t>스프링</a:t>
            </a:r>
            <a:r>
              <a:rPr lang="en-US" altLang="ko-KR" dirty="0"/>
              <a:t>, </a:t>
            </a:r>
            <a:r>
              <a:rPr lang="ko-KR" altLang="en-US" dirty="0" err="1"/>
              <a:t>디쟁고등의</a:t>
            </a:r>
            <a:r>
              <a:rPr lang="ko-KR" altLang="en-US" dirty="0"/>
              <a:t> 언어들과 데이터베이스의 지식이 필요합니다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BC94D-070B-47C4-AC47-417AD4650750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3593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왜 갑자기 프론트 엔드와 백 엔드의 영역을 설명했느냐</a:t>
            </a:r>
            <a:r>
              <a:rPr lang="en-US" altLang="ko-KR" dirty="0"/>
              <a:t>? </a:t>
            </a:r>
            <a:r>
              <a:rPr lang="ko-KR" altLang="en-US" dirty="0"/>
              <a:t>사실 자바 스크립트는 프론트 엔드 분야에서 주로 활동을 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하지만</a:t>
            </a:r>
            <a:r>
              <a:rPr lang="en-US" altLang="ko-KR" dirty="0"/>
              <a:t> node.js</a:t>
            </a:r>
            <a:r>
              <a:rPr lang="ko-KR" altLang="en-US" dirty="0"/>
              <a:t>가 등장하면서 그 용도가 전혀 달라졌습니다</a:t>
            </a:r>
            <a:r>
              <a:rPr lang="en-US" altLang="ko-KR" dirty="0"/>
              <a:t>. Node.js </a:t>
            </a:r>
            <a:r>
              <a:rPr lang="ko-KR" altLang="en-US" dirty="0"/>
              <a:t>프레임 워크 덕분에 자바 스크립트로 서버 단 기술까지 제어 할 수 있게 되었습니다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그럼 일반 서버와 </a:t>
            </a:r>
            <a:r>
              <a:rPr lang="en-US" altLang="ko-KR" dirty="0"/>
              <a:t>node.js</a:t>
            </a:r>
            <a:r>
              <a:rPr lang="ko-KR" altLang="en-US" dirty="0"/>
              <a:t>의 차이점은 뭘 까</a:t>
            </a:r>
            <a:r>
              <a:rPr lang="en-US" altLang="ko-KR" dirty="0"/>
              <a:t>. </a:t>
            </a:r>
            <a:r>
              <a:rPr lang="ko-KR" altLang="en-US" dirty="0"/>
              <a:t>쉽게 알아봅시다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http </a:t>
            </a:r>
            <a:r>
              <a:rPr lang="ko-KR" altLang="en-US" dirty="0"/>
              <a:t>서버를 통한 기존 통신 방식입니다</a:t>
            </a:r>
            <a:r>
              <a:rPr lang="en-US" altLang="ko-KR" dirty="0"/>
              <a:t>. (</a:t>
            </a:r>
            <a:r>
              <a:rPr lang="ko-KR" altLang="en-US" dirty="0"/>
              <a:t>클릭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“</a:t>
            </a:r>
            <a:r>
              <a:rPr lang="ko-KR" altLang="en-US" dirty="0"/>
              <a:t>안녕</a:t>
            </a:r>
            <a:r>
              <a:rPr lang="en-US" altLang="ko-KR" dirty="0"/>
              <a:t>” </a:t>
            </a:r>
            <a:r>
              <a:rPr lang="ko-KR" altLang="en-US" dirty="0"/>
              <a:t>이라는 메시지를 </a:t>
            </a:r>
            <a:r>
              <a:rPr lang="en-US" altLang="ko-KR" dirty="0"/>
              <a:t>user 1</a:t>
            </a:r>
            <a:r>
              <a:rPr lang="ko-KR" altLang="en-US" dirty="0"/>
              <a:t>이 </a:t>
            </a:r>
            <a:r>
              <a:rPr lang="en-US" altLang="ko-KR" dirty="0"/>
              <a:t>user 2</a:t>
            </a:r>
            <a:r>
              <a:rPr lang="ko-KR" altLang="en-US" dirty="0"/>
              <a:t>에게 보낸다고 가정합니다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User</a:t>
            </a:r>
            <a:r>
              <a:rPr lang="ko-KR" altLang="en-US" dirty="0"/>
              <a:t> </a:t>
            </a:r>
            <a:r>
              <a:rPr lang="en-US" altLang="ko-KR" dirty="0"/>
              <a:t>1</a:t>
            </a:r>
            <a:r>
              <a:rPr lang="ko-KR" altLang="en-US" dirty="0"/>
              <a:t>이 서버에게 </a:t>
            </a:r>
            <a:r>
              <a:rPr lang="en-US" altLang="ko-KR" dirty="0"/>
              <a:t>“</a:t>
            </a:r>
            <a:r>
              <a:rPr lang="ko-KR" altLang="en-US" dirty="0" err="1"/>
              <a:t>안녕＂이라고</a:t>
            </a:r>
            <a:r>
              <a:rPr lang="ko-KR" altLang="en-US" dirty="0"/>
              <a:t> </a:t>
            </a:r>
            <a:r>
              <a:rPr lang="en-US" altLang="ko-KR" dirty="0"/>
              <a:t>user2</a:t>
            </a:r>
            <a:r>
              <a:rPr lang="ko-KR" altLang="en-US" dirty="0"/>
              <a:t>에게 전해줘</a:t>
            </a:r>
            <a:r>
              <a:rPr lang="en-US" altLang="ko-KR" dirty="0"/>
              <a:t>. </a:t>
            </a:r>
            <a:r>
              <a:rPr lang="ko-KR" altLang="en-US" dirty="0"/>
              <a:t>라고 요청합니다</a:t>
            </a:r>
            <a:r>
              <a:rPr lang="en-US" altLang="ko-KR" dirty="0"/>
              <a:t>. … (</a:t>
            </a:r>
            <a:r>
              <a:rPr lang="ko-KR" altLang="en-US" dirty="0"/>
              <a:t>걍 읽음</a:t>
            </a:r>
            <a:r>
              <a:rPr lang="en-US" altLang="ko-KR" dirty="0"/>
              <a:t>)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BC94D-070B-47C4-AC47-417AD4650750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32275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Node.js </a:t>
            </a:r>
            <a:r>
              <a:rPr lang="ko-KR" altLang="en-US" dirty="0"/>
              <a:t>서버를 통한 통신 방식입니다</a:t>
            </a:r>
            <a:r>
              <a:rPr lang="en-US" altLang="ko-KR" dirty="0"/>
              <a:t>. “</a:t>
            </a:r>
            <a:r>
              <a:rPr lang="ko-KR" altLang="en-US" dirty="0"/>
              <a:t>안녕</a:t>
            </a:r>
            <a:r>
              <a:rPr lang="en-US" altLang="ko-KR" dirty="0"/>
              <a:t>” </a:t>
            </a:r>
            <a:r>
              <a:rPr lang="ko-KR" altLang="en-US" dirty="0"/>
              <a:t>이라는 메시지를 </a:t>
            </a:r>
            <a:r>
              <a:rPr lang="en-US" altLang="ko-KR" dirty="0"/>
              <a:t>user 1</a:t>
            </a:r>
            <a:r>
              <a:rPr lang="ko-KR" altLang="en-US" dirty="0"/>
              <a:t>이 </a:t>
            </a:r>
            <a:r>
              <a:rPr lang="en-US" altLang="ko-KR" dirty="0"/>
              <a:t>user 2, user 3 </a:t>
            </a:r>
            <a:r>
              <a:rPr lang="ko-KR" altLang="en-US" dirty="0"/>
              <a:t>에게 보낸다고 가정합니다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User</a:t>
            </a:r>
            <a:r>
              <a:rPr lang="ko-KR" altLang="en-US" dirty="0"/>
              <a:t> </a:t>
            </a:r>
            <a:r>
              <a:rPr lang="en-US" altLang="ko-KR" dirty="0"/>
              <a:t>1</a:t>
            </a:r>
            <a:r>
              <a:rPr lang="ko-KR" altLang="en-US" dirty="0"/>
              <a:t>이 서버에게 </a:t>
            </a:r>
            <a:r>
              <a:rPr lang="en-US" altLang="ko-KR" dirty="0"/>
              <a:t>“</a:t>
            </a:r>
            <a:r>
              <a:rPr lang="ko-KR" altLang="en-US" dirty="0" err="1"/>
              <a:t>안녕＂이라고</a:t>
            </a:r>
            <a:r>
              <a:rPr lang="ko-KR" altLang="en-US" dirty="0"/>
              <a:t> </a:t>
            </a:r>
            <a:r>
              <a:rPr lang="en-US" altLang="ko-KR" dirty="0"/>
              <a:t>user2, 3</a:t>
            </a:r>
            <a:r>
              <a:rPr lang="ko-KR" altLang="en-US" dirty="0"/>
              <a:t>에게 전해줘</a:t>
            </a:r>
            <a:r>
              <a:rPr lang="en-US" altLang="ko-KR" dirty="0"/>
              <a:t>. </a:t>
            </a:r>
            <a:r>
              <a:rPr lang="ko-KR" altLang="en-US" dirty="0"/>
              <a:t>라고 요청합니다</a:t>
            </a:r>
            <a:r>
              <a:rPr lang="en-US" altLang="ko-KR" dirty="0"/>
              <a:t>. (</a:t>
            </a:r>
            <a:r>
              <a:rPr lang="ko-KR" altLang="en-US" dirty="0"/>
              <a:t>클릭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Node.js </a:t>
            </a:r>
            <a:r>
              <a:rPr lang="ko-KR" altLang="en-US" dirty="0"/>
              <a:t>에서는 해당 요청을 받아 이벤트를 발생시킵니다</a:t>
            </a:r>
            <a:r>
              <a:rPr lang="en-US" altLang="ko-KR" dirty="0"/>
              <a:t>. </a:t>
            </a:r>
            <a:r>
              <a:rPr lang="ko-KR" altLang="en-US" dirty="0"/>
              <a:t>이벤트 발생에 따라 해당되는 </a:t>
            </a:r>
            <a:r>
              <a:rPr lang="en-US" altLang="ko-KR" dirty="0"/>
              <a:t>User</a:t>
            </a:r>
            <a:r>
              <a:rPr lang="ko-KR" altLang="en-US" dirty="0"/>
              <a:t>들에게 브로드 캐스팅을 합니다</a:t>
            </a:r>
            <a:r>
              <a:rPr lang="en-US" altLang="ko-KR" dirty="0"/>
              <a:t>. (</a:t>
            </a:r>
            <a:r>
              <a:rPr lang="ko-KR" altLang="en-US" dirty="0"/>
              <a:t>걍 읽음</a:t>
            </a:r>
            <a:r>
              <a:rPr lang="en-US" altLang="ko-KR" dirty="0"/>
              <a:t>)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BC94D-070B-47C4-AC47-417AD4650750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4624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 </a:t>
            </a:r>
            <a:r>
              <a:rPr lang="ko-KR" altLang="en-US" dirty="0"/>
              <a:t>서버는 </a:t>
            </a:r>
            <a:r>
              <a:rPr lang="en-US" altLang="ko-KR" dirty="0"/>
              <a:t>~~</a:t>
            </a:r>
            <a:r>
              <a:rPr lang="ko-KR" altLang="en-US" dirty="0"/>
              <a:t> 방식이고 </a:t>
            </a:r>
            <a:r>
              <a:rPr lang="en-US" altLang="ko-KR" dirty="0"/>
              <a:t>Node.js </a:t>
            </a:r>
            <a:r>
              <a:rPr lang="ko-KR" altLang="en-US" dirty="0"/>
              <a:t>서버는 </a:t>
            </a:r>
            <a:r>
              <a:rPr lang="en-US" altLang="ko-KR" dirty="0"/>
              <a:t>~~ </a:t>
            </a:r>
            <a:r>
              <a:rPr lang="ko-KR" altLang="en-US" dirty="0"/>
              <a:t>방식입니다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쉽게 말하자면 </a:t>
            </a:r>
            <a:r>
              <a:rPr lang="en-US" altLang="ko-KR" dirty="0"/>
              <a:t>Http</a:t>
            </a:r>
            <a:r>
              <a:rPr lang="ko-KR" altLang="en-US" dirty="0"/>
              <a:t>서버는 클라이언트가 </a:t>
            </a:r>
            <a:r>
              <a:rPr lang="en-US" altLang="ko-KR" dirty="0"/>
              <a:t>~~ </a:t>
            </a:r>
            <a:r>
              <a:rPr lang="ko-KR" altLang="en-US" dirty="0"/>
              <a:t>합니다</a:t>
            </a:r>
            <a:r>
              <a:rPr lang="en-US" altLang="ko-KR" dirty="0"/>
              <a:t>. </a:t>
            </a:r>
            <a:r>
              <a:rPr lang="ko-KR" altLang="en-US" dirty="0"/>
              <a:t>서버는 </a:t>
            </a:r>
            <a:r>
              <a:rPr lang="en-US" altLang="ko-KR" dirty="0"/>
              <a:t>~~</a:t>
            </a:r>
            <a:r>
              <a:rPr lang="ko-KR" altLang="en-US" dirty="0"/>
              <a:t>합니다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(node </a:t>
            </a:r>
            <a:r>
              <a:rPr lang="en-US" altLang="ko-KR" dirty="0" err="1"/>
              <a:t>js</a:t>
            </a:r>
            <a:r>
              <a:rPr lang="ko-KR" altLang="en-US" dirty="0"/>
              <a:t>도 동일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기존의 </a:t>
            </a:r>
            <a:r>
              <a:rPr lang="en-US" altLang="ko-KR" dirty="0"/>
              <a:t>HTTP </a:t>
            </a:r>
            <a:r>
              <a:rPr lang="ko-KR" altLang="en-US" dirty="0"/>
              <a:t>서버는 동기방식으로 여러 개의 쓰레드를 사용하여 처리를 했지만</a:t>
            </a:r>
            <a:r>
              <a:rPr lang="en-US" altLang="ko-KR" dirty="0"/>
              <a:t>, </a:t>
            </a:r>
            <a:r>
              <a:rPr lang="ko-KR" altLang="en-US" dirty="0"/>
              <a:t>일이 많을수록 더 많은 스레드로 나누어야 하므로 메모리 사용량이 폭발적으로 증가 하게 되어 서버가 다운되기도 합니다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Node </a:t>
            </a:r>
            <a:r>
              <a:rPr lang="en-US" altLang="ko-KR" dirty="0" err="1"/>
              <a:t>js</a:t>
            </a:r>
            <a:r>
              <a:rPr lang="ko-KR" altLang="en-US" dirty="0"/>
              <a:t>는 비동기 방식으로 일을 처리하기 때문에 스레드를 하나만 사용을 해도 빠르게 일 처리가 가능합니다</a:t>
            </a:r>
            <a:r>
              <a:rPr lang="en-US" altLang="ko-KR" dirty="0"/>
              <a:t>.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BC94D-070B-47C4-AC47-417AD4650750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73667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(</a:t>
            </a:r>
            <a:r>
              <a:rPr lang="ko-KR" altLang="en-US" dirty="0"/>
              <a:t>여기는 숙지를 좀 </a:t>
            </a:r>
            <a:r>
              <a:rPr lang="ko-KR" altLang="en-US" dirty="0" err="1"/>
              <a:t>해야할듯</a:t>
            </a:r>
            <a:r>
              <a:rPr lang="en-US" altLang="ko-KR" dirty="0"/>
              <a:t>..)</a:t>
            </a:r>
          </a:p>
          <a:p>
            <a:r>
              <a:rPr lang="en-US" altLang="ko-KR" dirty="0"/>
              <a:t>Node</a:t>
            </a:r>
            <a:r>
              <a:rPr lang="ko-KR" altLang="en-US" dirty="0"/>
              <a:t> </a:t>
            </a:r>
            <a:r>
              <a:rPr lang="en-US" altLang="ko-KR" dirty="0" err="1"/>
              <a:t>js</a:t>
            </a:r>
            <a:r>
              <a:rPr lang="ko-KR" altLang="en-US" dirty="0"/>
              <a:t>의 장점으로는 첫번째 </a:t>
            </a:r>
            <a:r>
              <a:rPr lang="en-US" altLang="ko-KR" dirty="0"/>
              <a:t>V8 </a:t>
            </a:r>
            <a:r>
              <a:rPr lang="ko-KR" altLang="en-US" dirty="0"/>
              <a:t>엔진입니다</a:t>
            </a:r>
            <a:r>
              <a:rPr lang="en-US" altLang="ko-KR" dirty="0"/>
              <a:t>. Google</a:t>
            </a:r>
            <a:r>
              <a:rPr lang="ko-KR" altLang="en-US" dirty="0"/>
              <a:t>이 개발한 오픈소스인데</a:t>
            </a:r>
            <a:r>
              <a:rPr lang="en-US" altLang="ko-KR" dirty="0"/>
              <a:t>, </a:t>
            </a:r>
            <a:r>
              <a:rPr lang="ko-KR" altLang="en-US" dirty="0"/>
              <a:t>구글이 망하지 않는 한 이 엔진은 발전할 것이며</a:t>
            </a:r>
            <a:r>
              <a:rPr lang="en-US" altLang="ko-KR" dirty="0"/>
              <a:t>, </a:t>
            </a:r>
            <a:r>
              <a:rPr lang="ko-KR" altLang="en-US" dirty="0"/>
              <a:t>추후 더 훌륭한 성능을 보일 수 있습니다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둘째로 </a:t>
            </a:r>
            <a:r>
              <a:rPr lang="en-US" altLang="ko-KR" dirty="0"/>
              <a:t>~ </a:t>
            </a:r>
            <a:r>
              <a:rPr lang="ko-KR" altLang="en-US" dirty="0"/>
              <a:t>입니다</a:t>
            </a:r>
            <a:r>
              <a:rPr lang="en-US" altLang="ko-KR" dirty="0"/>
              <a:t>. </a:t>
            </a:r>
            <a:r>
              <a:rPr lang="ko-KR" altLang="en-US" dirty="0"/>
              <a:t>사용자가 데이터를 전송했을</a:t>
            </a:r>
            <a:r>
              <a:rPr lang="en-US" altLang="ko-KR" dirty="0"/>
              <a:t> ‘</a:t>
            </a:r>
            <a:r>
              <a:rPr lang="ko-KR" altLang="en-US" dirty="0"/>
              <a:t>때에만</a:t>
            </a:r>
            <a:r>
              <a:rPr lang="en-US" altLang="ko-KR" dirty="0"/>
              <a:t>’ </a:t>
            </a:r>
            <a:r>
              <a:rPr lang="ko-KR" altLang="en-US" dirty="0"/>
              <a:t>작동하는 방식이라</a:t>
            </a:r>
            <a:r>
              <a:rPr lang="en-US" altLang="ko-KR" dirty="0"/>
              <a:t>, </a:t>
            </a:r>
            <a:r>
              <a:rPr lang="ko-KR" altLang="en-US" dirty="0"/>
              <a:t>발생한 이벤트에 대해서만 웹 서버가 </a:t>
            </a:r>
            <a:r>
              <a:rPr lang="en-US" altLang="ko-KR" dirty="0"/>
              <a:t>‘</a:t>
            </a:r>
            <a:r>
              <a:rPr lang="ko-KR" altLang="en-US" dirty="0"/>
              <a:t>연결</a:t>
            </a:r>
            <a:r>
              <a:rPr lang="en-US" altLang="ko-KR" dirty="0"/>
              <a:t>’</a:t>
            </a:r>
            <a:r>
              <a:rPr lang="ko-KR" altLang="en-US" dirty="0"/>
              <a:t>을 해주기 때문에 자원을 최소화 할 수 있습니다</a:t>
            </a:r>
            <a:r>
              <a:rPr lang="en-US" altLang="ko-KR" dirty="0"/>
              <a:t>. </a:t>
            </a:r>
            <a:r>
              <a:rPr lang="ko-KR" altLang="en-US" dirty="0"/>
              <a:t>그래서 속도가 동기식보다 빠르고 메모리도 덜 차지하게 됩니다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셋째로 </a:t>
            </a:r>
            <a:r>
              <a:rPr lang="en-US" altLang="ko-KR" dirty="0"/>
              <a:t>~ </a:t>
            </a:r>
            <a:r>
              <a:rPr lang="ko-KR" altLang="en-US" dirty="0"/>
              <a:t>입니다</a:t>
            </a:r>
            <a:r>
              <a:rPr lang="en-US" altLang="ko-KR" dirty="0"/>
              <a:t>. </a:t>
            </a:r>
            <a:r>
              <a:rPr lang="ko-KR" altLang="en-US" dirty="0" err="1"/>
              <a:t>장점이라기보다는</a:t>
            </a:r>
            <a:r>
              <a:rPr lang="ko-KR" altLang="en-US" dirty="0"/>
              <a:t> 특징에 가깝습니다</a:t>
            </a:r>
            <a:r>
              <a:rPr lang="en-US" altLang="ko-KR" dirty="0"/>
              <a:t>. </a:t>
            </a:r>
            <a:r>
              <a:rPr lang="ko-KR" altLang="en-US" dirty="0" err="1"/>
              <a:t>적은양의</a:t>
            </a:r>
            <a:r>
              <a:rPr lang="ko-KR" altLang="en-US" dirty="0"/>
              <a:t> 자원으로 일을 </a:t>
            </a:r>
            <a:r>
              <a:rPr lang="ko-KR" altLang="en-US" dirty="0" err="1"/>
              <a:t>처리가능하지만</a:t>
            </a:r>
            <a:r>
              <a:rPr lang="en-US" altLang="ko-KR" dirty="0"/>
              <a:t>, </a:t>
            </a:r>
            <a:r>
              <a:rPr lang="ko-KR" altLang="en-US" dirty="0"/>
              <a:t>어느 한곳에 에러나 예외가 발생한다면 애플리케이션 전체에 영향이 가게 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넷째로 </a:t>
            </a:r>
            <a:r>
              <a:rPr lang="en-US" altLang="ko-KR" dirty="0"/>
              <a:t>~ </a:t>
            </a:r>
            <a:r>
              <a:rPr lang="ko-KR" altLang="en-US" dirty="0"/>
              <a:t>입니다</a:t>
            </a:r>
            <a:r>
              <a:rPr lang="en-US" altLang="ko-KR" dirty="0"/>
              <a:t>. Node </a:t>
            </a:r>
            <a:r>
              <a:rPr lang="en-US" altLang="ko-KR" dirty="0" err="1"/>
              <a:t>js</a:t>
            </a:r>
            <a:r>
              <a:rPr lang="ko-KR" altLang="en-US" dirty="0"/>
              <a:t>의 제일 큰 </a:t>
            </a:r>
            <a:r>
              <a:rPr lang="ko-KR" altLang="en-US" dirty="0" err="1"/>
              <a:t>장점이라고들</a:t>
            </a:r>
            <a:r>
              <a:rPr lang="ko-KR" altLang="en-US" dirty="0"/>
              <a:t> 말하는 </a:t>
            </a:r>
            <a:r>
              <a:rPr lang="en-US" altLang="ko-KR" dirty="0"/>
              <a:t>JavaScript</a:t>
            </a:r>
            <a:r>
              <a:rPr lang="ko-KR" altLang="en-US" dirty="0"/>
              <a:t>를 </a:t>
            </a:r>
            <a:r>
              <a:rPr lang="ko-KR" altLang="en-US" dirty="0" err="1"/>
              <a:t>사용가능하다는</a:t>
            </a:r>
            <a:r>
              <a:rPr lang="ko-KR" altLang="en-US" dirty="0"/>
              <a:t> 점입니다</a:t>
            </a:r>
            <a:r>
              <a:rPr lang="en-US" altLang="ko-KR" dirty="0"/>
              <a:t>. </a:t>
            </a:r>
            <a:r>
              <a:rPr lang="ko-KR" altLang="en-US" dirty="0" err="1"/>
              <a:t>프론트엔드와</a:t>
            </a:r>
            <a:r>
              <a:rPr lang="ko-KR" altLang="en-US" dirty="0"/>
              <a:t> </a:t>
            </a:r>
            <a:r>
              <a:rPr lang="ko-KR" altLang="en-US" dirty="0" err="1"/>
              <a:t>백엔드를</a:t>
            </a:r>
            <a:r>
              <a:rPr lang="ko-KR" altLang="en-US" dirty="0"/>
              <a:t> 공통된 언어로 사용할 수 있어 굉장히 활용도가 높습니다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BC94D-070B-47C4-AC47-417AD4650750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07220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어쨌든간</a:t>
            </a:r>
            <a:r>
              <a:rPr lang="ko-KR" altLang="en-US" dirty="0"/>
              <a:t> </a:t>
            </a:r>
            <a:r>
              <a:rPr lang="ko-KR" altLang="en-US" dirty="0" err="1"/>
              <a:t>저쨌든간</a:t>
            </a:r>
            <a:r>
              <a:rPr lang="ko-KR" altLang="en-US" dirty="0"/>
              <a:t> 저희는 </a:t>
            </a:r>
            <a:r>
              <a:rPr lang="en-US" altLang="ko-KR" dirty="0"/>
              <a:t>node.js</a:t>
            </a:r>
            <a:r>
              <a:rPr lang="ko-KR" altLang="en-US" dirty="0"/>
              <a:t>와 </a:t>
            </a:r>
            <a:r>
              <a:rPr lang="en-US" altLang="ko-KR" dirty="0"/>
              <a:t>java</a:t>
            </a:r>
            <a:r>
              <a:rPr lang="ko-KR" altLang="en-US" dirty="0"/>
              <a:t>를 이용해 </a:t>
            </a:r>
            <a:r>
              <a:rPr lang="en-US" altLang="ko-KR" dirty="0"/>
              <a:t>1:N </a:t>
            </a:r>
            <a:r>
              <a:rPr lang="ko-KR" altLang="en-US" dirty="0"/>
              <a:t>채팅을 만들게 되었습니다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1BC94D-070B-47C4-AC47-417AD4650750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89572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63D52-B5BE-4FF6-949B-64820011A74C}" type="datetimeFigureOut">
              <a:rPr lang="ko-KR" altLang="en-US" smtClean="0"/>
              <a:t>2019-07-23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8C0FB-1FB5-4B89-9B9F-6BA0D50787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8385542"/>
      </p:ext>
    </p:extLst>
  </p:cSld>
  <p:clrMapOvr>
    <a:masterClrMapping/>
  </p:clrMapOvr>
  <p:transition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63D52-B5BE-4FF6-949B-64820011A74C}" type="datetimeFigureOut">
              <a:rPr lang="ko-KR" altLang="en-US" smtClean="0"/>
              <a:t>2019-07-23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8C0FB-1FB5-4B89-9B9F-6BA0D50787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0974075"/>
      </p:ext>
    </p:extLst>
  </p:cSld>
  <p:clrMapOvr>
    <a:masterClrMapping/>
  </p:clrMapOvr>
  <p:transition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63D52-B5BE-4FF6-949B-64820011A74C}" type="datetimeFigureOut">
              <a:rPr lang="ko-KR" altLang="en-US" smtClean="0"/>
              <a:t>2019-07-23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8C0FB-1FB5-4B89-9B9F-6BA0D50787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2281562"/>
      </p:ext>
    </p:extLst>
  </p:cSld>
  <p:clrMapOvr>
    <a:masterClrMapping/>
  </p:clrMapOvr>
  <p:transition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63D52-B5BE-4FF6-949B-64820011A74C}" type="datetimeFigureOut">
              <a:rPr lang="ko-KR" altLang="en-US" smtClean="0"/>
              <a:t>2019-07-23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8C0FB-1FB5-4B89-9B9F-6BA0D50787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5404698"/>
      </p:ext>
    </p:extLst>
  </p:cSld>
  <p:clrMapOvr>
    <a:masterClrMapping/>
  </p:clrMapOvr>
  <p:transition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63D52-B5BE-4FF6-949B-64820011A74C}" type="datetimeFigureOut">
              <a:rPr lang="ko-KR" altLang="en-US" smtClean="0"/>
              <a:t>2019-07-23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8C0FB-1FB5-4B89-9B9F-6BA0D50787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148591"/>
      </p:ext>
    </p:extLst>
  </p:cSld>
  <p:clrMapOvr>
    <a:masterClrMapping/>
  </p:clrMapOvr>
  <p:transition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63D52-B5BE-4FF6-949B-64820011A74C}" type="datetimeFigureOut">
              <a:rPr lang="ko-KR" altLang="en-US" smtClean="0"/>
              <a:t>2019-07-23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8C0FB-1FB5-4B89-9B9F-6BA0D50787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3094122"/>
      </p:ext>
    </p:extLst>
  </p:cSld>
  <p:clrMapOvr>
    <a:masterClrMapping/>
  </p:clrMapOvr>
  <p:transition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63D52-B5BE-4FF6-949B-64820011A74C}" type="datetimeFigureOut">
              <a:rPr lang="ko-KR" altLang="en-US" smtClean="0"/>
              <a:t>2019-07-23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8C0FB-1FB5-4B89-9B9F-6BA0D50787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278487"/>
      </p:ext>
    </p:extLst>
  </p:cSld>
  <p:clrMapOvr>
    <a:masterClrMapping/>
  </p:clrMapOvr>
  <p:transition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63D52-B5BE-4FF6-949B-64820011A74C}" type="datetimeFigureOut">
              <a:rPr lang="ko-KR" altLang="en-US" smtClean="0"/>
              <a:t>2019-07-23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8C0FB-1FB5-4B89-9B9F-6BA0D50787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921989"/>
      </p:ext>
    </p:extLst>
  </p:cSld>
  <p:clrMapOvr>
    <a:masterClrMapping/>
  </p:clrMapOvr>
  <p:transition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63D52-B5BE-4FF6-949B-64820011A74C}" type="datetimeFigureOut">
              <a:rPr lang="ko-KR" altLang="en-US" smtClean="0"/>
              <a:t>2019-07-23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8C0FB-1FB5-4B89-9B9F-6BA0D50787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583673"/>
      </p:ext>
    </p:extLst>
  </p:cSld>
  <p:clrMapOvr>
    <a:masterClrMapping/>
  </p:clrMapOvr>
  <p:transition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63D52-B5BE-4FF6-949B-64820011A74C}" type="datetimeFigureOut">
              <a:rPr lang="ko-KR" altLang="en-US" smtClean="0"/>
              <a:t>2019-07-23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8C0FB-1FB5-4B89-9B9F-6BA0D50787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6738700"/>
      </p:ext>
    </p:extLst>
  </p:cSld>
  <p:clrMapOvr>
    <a:masterClrMapping/>
  </p:clrMapOvr>
  <p:transition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63D52-B5BE-4FF6-949B-64820011A74C}" type="datetimeFigureOut">
              <a:rPr lang="ko-KR" altLang="en-US" smtClean="0"/>
              <a:t>2019-07-23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18C0FB-1FB5-4B89-9B9F-6BA0D50787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8164197"/>
      </p:ext>
    </p:extLst>
  </p:cSld>
  <p:clrMapOvr>
    <a:masterClrMapping/>
  </p:clrMapOvr>
  <p:transition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263D52-B5BE-4FF6-949B-64820011A74C}" type="datetimeFigureOut">
              <a:rPr lang="ko-KR" altLang="en-US" smtClean="0"/>
              <a:t>2019-07-23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18C0FB-1FB5-4B89-9B9F-6BA0D50787D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42708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ransition>
    <p:wipe dir="r"/>
  </p:transition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notesSlide" Target="../notesSlides/notesSlide10.xml"/><Relationship Id="rId7" Type="http://schemas.openxmlformats.org/officeDocument/2006/relationships/image" Target="../media/image9.pn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8.png"/><Relationship Id="rId5" Type="http://schemas.openxmlformats.org/officeDocument/2006/relationships/image" Target="../media/image3.wmf"/><Relationship Id="rId4" Type="http://schemas.openxmlformats.org/officeDocument/2006/relationships/oleObject" Target="../embeddings/oleObject3.bin"/><Relationship Id="rId9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12.png"/><Relationship Id="rId5" Type="http://schemas.openxmlformats.org/officeDocument/2006/relationships/image" Target="../media/image3.wmf"/><Relationship Id="rId4" Type="http://schemas.openxmlformats.org/officeDocument/2006/relationships/oleObject" Target="../embeddings/oleObject4.bin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8.png"/><Relationship Id="rId5" Type="http://schemas.openxmlformats.org/officeDocument/2006/relationships/image" Target="../media/image3.wmf"/><Relationship Id="rId4" Type="http://schemas.openxmlformats.org/officeDocument/2006/relationships/oleObject" Target="../embeddings/oleObject5.bin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7" Type="http://schemas.openxmlformats.org/officeDocument/2006/relationships/image" Target="../media/image4.w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3.wmf"/><Relationship Id="rId4" Type="http://schemas.openxmlformats.org/officeDocument/2006/relationships/oleObject" Target="../embeddings/oleObject1.bin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2A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AC576CFE-71A8-47CA-820E-D9DE70BFBDE2}"/>
              </a:ext>
            </a:extLst>
          </p:cNvPr>
          <p:cNvGrpSpPr/>
          <p:nvPr/>
        </p:nvGrpSpPr>
        <p:grpSpPr>
          <a:xfrm>
            <a:off x="7250186" y="4634046"/>
            <a:ext cx="886781" cy="1689760"/>
            <a:chOff x="6662635" y="4323651"/>
            <a:chExt cx="886781" cy="1689759"/>
          </a:xfrm>
        </p:grpSpPr>
        <p:sp>
          <p:nvSpPr>
            <p:cNvPr id="99" name="직사각형 98"/>
            <p:cNvSpPr/>
            <p:nvPr/>
          </p:nvSpPr>
          <p:spPr>
            <a:xfrm>
              <a:off x="6817326" y="4323651"/>
              <a:ext cx="577402" cy="400110"/>
            </a:xfrm>
            <a:prstGeom prst="rect">
              <a:avLst/>
            </a:prstGeom>
            <a:scene3d>
              <a:camera prst="obliqueTopLeft"/>
              <a:lightRig rig="threePt" dir="t"/>
            </a:scene3d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2000" dirty="0">
                  <a:solidFill>
                    <a:schemeClr val="accent4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2</a:t>
              </a:r>
              <a:r>
                <a:rPr lang="ko-KR" altLang="en-US" sz="2000" dirty="0">
                  <a:solidFill>
                    <a:schemeClr val="accent4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조</a:t>
              </a:r>
              <a:endParaRPr lang="en-US" altLang="ko-KR" sz="2000" dirty="0">
                <a:solidFill>
                  <a:schemeClr val="accent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2428EE42-F53D-4D17-BDF3-979828C2E729}"/>
                </a:ext>
              </a:extLst>
            </p:cNvPr>
            <p:cNvSpPr txBox="1"/>
            <p:nvPr/>
          </p:nvSpPr>
          <p:spPr>
            <a:xfrm>
              <a:off x="6662635" y="4689972"/>
              <a:ext cx="886781" cy="1323438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이동희</a:t>
              </a:r>
              <a:endParaRPr lang="en-US" altLang="ko-KR" sz="2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김홍일</a:t>
              </a:r>
              <a:endParaRPr lang="en-US" altLang="ko-KR" sz="2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김지훈</a:t>
              </a:r>
              <a:endParaRPr lang="en-US" altLang="ko-KR" sz="2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이민현</a:t>
              </a: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5BDF085C-EA85-43B4-8031-522960398080}"/>
              </a:ext>
            </a:extLst>
          </p:cNvPr>
          <p:cNvGrpSpPr/>
          <p:nvPr/>
        </p:nvGrpSpPr>
        <p:grpSpPr>
          <a:xfrm>
            <a:off x="1706883" y="1314106"/>
            <a:ext cx="5857153" cy="1751903"/>
            <a:chOff x="1541417" y="1427318"/>
            <a:chExt cx="5857152" cy="1751903"/>
          </a:xfrm>
        </p:grpSpPr>
        <p:sp>
          <p:nvSpPr>
            <p:cNvPr id="51" name="TextBox 50"/>
            <p:cNvSpPr txBox="1"/>
            <p:nvPr/>
          </p:nvSpPr>
          <p:spPr>
            <a:xfrm>
              <a:off x="3164772" y="2229402"/>
              <a:ext cx="4134464" cy="707886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4000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1:N </a:t>
              </a:r>
              <a:r>
                <a:rPr lang="ko-KR" altLang="en-US" sz="4000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채팅 프로그램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2557640-35B4-4055-AA74-AE33FE46879B}"/>
                </a:ext>
              </a:extLst>
            </p:cNvPr>
            <p:cNvSpPr txBox="1"/>
            <p:nvPr/>
          </p:nvSpPr>
          <p:spPr>
            <a:xfrm>
              <a:off x="3195175" y="1677975"/>
              <a:ext cx="4203394" cy="477054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500" dirty="0">
                  <a:solidFill>
                    <a:schemeClr val="accent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Node.js Net</a:t>
              </a:r>
              <a:r>
                <a:rPr lang="ko-KR" altLang="en-US" sz="2500" dirty="0">
                  <a:solidFill>
                    <a:schemeClr val="accent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과 </a:t>
              </a:r>
              <a:r>
                <a:rPr lang="en-US" altLang="ko-KR" sz="2500" dirty="0">
                  <a:solidFill>
                    <a:schemeClr val="accent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Java</a:t>
              </a:r>
              <a:r>
                <a:rPr lang="ko-KR" altLang="en-US" sz="2500" dirty="0">
                  <a:solidFill>
                    <a:schemeClr val="accent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를 이용한 </a:t>
              </a:r>
            </a:p>
          </p:txBody>
        </p: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56753FC3-614D-4AB7-9D35-AD8B099F566E}"/>
                </a:ext>
              </a:extLst>
            </p:cNvPr>
            <p:cNvCxnSpPr>
              <a:cxnSpLocks/>
            </p:cNvCxnSpPr>
            <p:nvPr/>
          </p:nvCxnSpPr>
          <p:spPr>
            <a:xfrm>
              <a:off x="1541417" y="3179221"/>
              <a:ext cx="5757820" cy="0"/>
            </a:xfrm>
            <a:prstGeom prst="line">
              <a:avLst/>
            </a:prstGeom>
            <a:ln>
              <a:solidFill>
                <a:schemeClr val="bg1"/>
              </a:solidFill>
            </a:ln>
            <a:scene3d>
              <a:camera prst="obliqueTopLeft"/>
              <a:lightRig rig="threePt" dir="t"/>
            </a:scene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5799A2D1-64D3-4C74-8AB2-10A4F02B328B}"/>
                </a:ext>
              </a:extLst>
            </p:cNvPr>
            <p:cNvCxnSpPr>
              <a:cxnSpLocks/>
            </p:cNvCxnSpPr>
            <p:nvPr/>
          </p:nvCxnSpPr>
          <p:spPr>
            <a:xfrm>
              <a:off x="1541417" y="1427318"/>
              <a:ext cx="5750829" cy="0"/>
            </a:xfrm>
            <a:prstGeom prst="line">
              <a:avLst/>
            </a:prstGeom>
            <a:ln>
              <a:solidFill>
                <a:schemeClr val="bg1"/>
              </a:solidFill>
            </a:ln>
            <a:scene3d>
              <a:camera prst="obliqueTopLeft"/>
              <a:lightRig rig="threePt" dir="t"/>
            </a:scene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6CB2B542-DEBE-4BA0-B677-BB1C3091219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21790" y="1608307"/>
              <a:ext cx="1464605" cy="14646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57491427"/>
      </p:ext>
    </p:extLst>
  </p:cSld>
  <p:clrMapOvr>
    <a:masterClrMapping/>
  </p:clrMapOvr>
  <p:transition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3" name="그룹 1062"/>
          <p:cNvGrpSpPr/>
          <p:nvPr/>
        </p:nvGrpSpPr>
        <p:grpSpPr>
          <a:xfrm>
            <a:off x="177141" y="302183"/>
            <a:ext cx="2566421" cy="461665"/>
            <a:chOff x="177139" y="302180"/>
            <a:chExt cx="2566421" cy="461665"/>
          </a:xfrm>
          <a:scene3d>
            <a:camera prst="obliqueTopLeft"/>
            <a:lightRig rig="threePt" dir="t"/>
          </a:scene3d>
        </p:grpSpPr>
        <p:sp>
          <p:nvSpPr>
            <p:cNvPr id="58" name="TextBox 57"/>
            <p:cNvSpPr txBox="1"/>
            <p:nvPr/>
          </p:nvSpPr>
          <p:spPr>
            <a:xfrm>
              <a:off x="215239" y="302180"/>
              <a:ext cx="252832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spc="-151" dirty="0">
                  <a:solidFill>
                    <a:srgbClr val="042A54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02 </a:t>
              </a:r>
              <a:r>
                <a:rPr lang="ko-KR" altLang="en-US" sz="2400" spc="-151" dirty="0">
                  <a:solidFill>
                    <a:srgbClr val="042A54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개발환경 및 기술</a:t>
              </a:r>
            </a:p>
          </p:txBody>
        </p:sp>
        <p:sp>
          <p:nvSpPr>
            <p:cNvPr id="3" name="직사각형 2"/>
            <p:cNvSpPr/>
            <p:nvPr/>
          </p:nvSpPr>
          <p:spPr>
            <a:xfrm>
              <a:off x="177139" y="381000"/>
              <a:ext cx="76200" cy="307182"/>
            </a:xfrm>
            <a:prstGeom prst="rect">
              <a:avLst/>
            </a:prstGeom>
            <a:solidFill>
              <a:srgbClr val="063E7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pc="-151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895618" y="694748"/>
            <a:ext cx="1634102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pc="-151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개발 환경 및 기술</a:t>
            </a:r>
          </a:p>
        </p:txBody>
      </p:sp>
      <p:cxnSp>
        <p:nvCxnSpPr>
          <p:cNvPr id="6" name="직선 연결선 5"/>
          <p:cNvCxnSpPr>
            <a:endCxn id="7" idx="1"/>
          </p:cNvCxnSpPr>
          <p:nvPr/>
        </p:nvCxnSpPr>
        <p:spPr>
          <a:xfrm flipV="1">
            <a:off x="2" y="879415"/>
            <a:ext cx="1895617" cy="3"/>
          </a:xfrm>
          <a:prstGeom prst="line">
            <a:avLst/>
          </a:prstGeom>
          <a:ln>
            <a:solidFill>
              <a:srgbClr val="042A54"/>
            </a:solidFill>
          </a:ln>
          <a:scene3d>
            <a:camera prst="obliqueTopLef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102C409F-D0D7-4B39-B780-2B3D9A7EF7B7}"/>
              </a:ext>
            </a:extLst>
          </p:cNvPr>
          <p:cNvGrpSpPr/>
          <p:nvPr/>
        </p:nvGrpSpPr>
        <p:grpSpPr>
          <a:xfrm>
            <a:off x="896880" y="1513291"/>
            <a:ext cx="7350245" cy="4649957"/>
            <a:chOff x="896877" y="2748994"/>
            <a:chExt cx="7350245" cy="4649956"/>
          </a:xfrm>
        </p:grpSpPr>
        <p:sp>
          <p:nvSpPr>
            <p:cNvPr id="14" name="모서리가 둥근 직사각형 53">
              <a:extLst>
                <a:ext uri="{FF2B5EF4-FFF2-40B4-BE49-F238E27FC236}">
                  <a16:creationId xmlns:a16="http://schemas.microsoft.com/office/drawing/2014/main" id="{81E3AAB4-120E-4934-A5BF-C9677AD2FA7D}"/>
                </a:ext>
              </a:extLst>
            </p:cNvPr>
            <p:cNvSpPr/>
            <p:nvPr/>
          </p:nvSpPr>
          <p:spPr>
            <a:xfrm>
              <a:off x="896877" y="4352722"/>
              <a:ext cx="3327922" cy="3046228"/>
            </a:xfrm>
            <a:prstGeom prst="roundRect">
              <a:avLst>
                <a:gd name="adj" fmla="val 5439"/>
              </a:avLst>
            </a:prstGeom>
            <a:solidFill>
              <a:srgbClr val="57ABFF">
                <a:alpha val="23000"/>
              </a:srgbClr>
            </a:solidFill>
            <a:ln>
              <a:noFill/>
            </a:ln>
            <a:scene3d>
              <a:camera prst="obliqueTopLef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pc="-151" dirty="0"/>
            </a:p>
          </p:txBody>
        </p:sp>
        <p:sp>
          <p:nvSpPr>
            <p:cNvPr id="15" name="모서리가 둥근 직사각형 54">
              <a:extLst>
                <a:ext uri="{FF2B5EF4-FFF2-40B4-BE49-F238E27FC236}">
                  <a16:creationId xmlns:a16="http://schemas.microsoft.com/office/drawing/2014/main" id="{7365792C-5ABA-4410-BE74-2FA347BDA49F}"/>
                </a:ext>
              </a:extLst>
            </p:cNvPr>
            <p:cNvSpPr/>
            <p:nvPr/>
          </p:nvSpPr>
          <p:spPr>
            <a:xfrm>
              <a:off x="4919200" y="4352721"/>
              <a:ext cx="3327922" cy="3046228"/>
            </a:xfrm>
            <a:prstGeom prst="roundRect">
              <a:avLst>
                <a:gd name="adj" fmla="val 5439"/>
              </a:avLst>
            </a:prstGeom>
            <a:solidFill>
              <a:srgbClr val="57ABFF">
                <a:alpha val="23000"/>
              </a:srgbClr>
            </a:solidFill>
            <a:ln>
              <a:noFill/>
            </a:ln>
            <a:scene3d>
              <a:camera prst="obliqueTopLef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pc="-151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92A43DC-421A-463E-92DD-FAA3EA2D6B5E}"/>
                </a:ext>
              </a:extLst>
            </p:cNvPr>
            <p:cNvSpPr txBox="1"/>
            <p:nvPr/>
          </p:nvSpPr>
          <p:spPr>
            <a:xfrm>
              <a:off x="2077614" y="3799917"/>
              <a:ext cx="937308" cy="477054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500" spc="-151" dirty="0">
                  <a:solidFill>
                    <a:schemeClr val="accent2">
                      <a:lumMod val="5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Client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C2DEF96-1438-420B-BF20-2194F97AC353}"/>
                </a:ext>
              </a:extLst>
            </p:cNvPr>
            <p:cNvSpPr txBox="1"/>
            <p:nvPr/>
          </p:nvSpPr>
          <p:spPr>
            <a:xfrm>
              <a:off x="6054393" y="3799917"/>
              <a:ext cx="1057534" cy="477054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500" spc="-151" dirty="0">
                  <a:solidFill>
                    <a:schemeClr val="accent2">
                      <a:lumMod val="5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Server</a:t>
              </a: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3CFFD134-6D8B-4C1E-91F0-1FF9CE348EAA}"/>
                </a:ext>
              </a:extLst>
            </p:cNvPr>
            <p:cNvSpPr/>
            <p:nvPr/>
          </p:nvSpPr>
          <p:spPr>
            <a:xfrm>
              <a:off x="990800" y="4449305"/>
              <a:ext cx="3110933" cy="2862322"/>
            </a:xfrm>
            <a:prstGeom prst="rect">
              <a:avLst/>
            </a:prstGeom>
            <a:scene3d>
              <a:camera prst="obliqueTopLeft"/>
              <a:lightRig rig="threePt" dir="t"/>
            </a:scene3d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2000" spc="-151" dirty="0">
                  <a:solidFill>
                    <a:srgbClr val="042A54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Windows 10</a:t>
              </a:r>
            </a:p>
            <a:p>
              <a:pPr algn="ctr"/>
              <a:endParaRPr lang="en-US" altLang="ko-KR" sz="2000" spc="-151" dirty="0">
                <a:solidFill>
                  <a:srgbClr val="042A5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algn="ctr"/>
              <a:endParaRPr lang="en-US" altLang="ko-KR" sz="2000" spc="-151" dirty="0">
                <a:solidFill>
                  <a:srgbClr val="042A5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algn="ctr"/>
              <a:endParaRPr lang="en-US" altLang="ko-KR" sz="2000" spc="-151" dirty="0">
                <a:solidFill>
                  <a:srgbClr val="042A5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algn="ctr"/>
              <a:r>
                <a:rPr lang="en-US" altLang="ko-KR" sz="2000" spc="-151" dirty="0">
                  <a:solidFill>
                    <a:srgbClr val="042A54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Eclipse 2019-06</a:t>
              </a:r>
            </a:p>
            <a:p>
              <a:pPr algn="ctr"/>
              <a:endParaRPr lang="en-US" altLang="ko-KR" sz="2000" spc="-151" dirty="0">
                <a:solidFill>
                  <a:srgbClr val="042A5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algn="ctr"/>
              <a:endParaRPr lang="en-US" altLang="ko-KR" sz="2000" spc="-151" dirty="0">
                <a:solidFill>
                  <a:srgbClr val="042A5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algn="ctr"/>
              <a:endParaRPr lang="en-US" altLang="ko-KR" sz="2000" spc="-151" dirty="0">
                <a:solidFill>
                  <a:srgbClr val="042A5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algn="ctr"/>
              <a:r>
                <a:rPr lang="en-US" altLang="ko-KR" sz="2000" spc="-151" dirty="0">
                  <a:solidFill>
                    <a:srgbClr val="042A54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Java  SE Development Kit 8</a:t>
              </a: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52E83ADC-7305-451B-951B-20F7C01C1DC9}"/>
                </a:ext>
              </a:extLst>
            </p:cNvPr>
            <p:cNvSpPr/>
            <p:nvPr/>
          </p:nvSpPr>
          <p:spPr>
            <a:xfrm>
              <a:off x="5042267" y="4449304"/>
              <a:ext cx="3110933" cy="1631216"/>
            </a:xfrm>
            <a:prstGeom prst="rect">
              <a:avLst/>
            </a:prstGeom>
            <a:scene3d>
              <a:camera prst="obliqueTopLeft"/>
              <a:lightRig rig="threePt" dir="t"/>
            </a:scene3d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2000" spc="-151" dirty="0">
                  <a:solidFill>
                    <a:srgbClr val="042A54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Cent OS  7</a:t>
              </a:r>
            </a:p>
            <a:p>
              <a:pPr algn="ctr"/>
              <a:endParaRPr lang="en-US" altLang="ko-KR" sz="2000" spc="-151" dirty="0">
                <a:solidFill>
                  <a:srgbClr val="042A5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algn="ctr"/>
              <a:endParaRPr lang="en-US" altLang="ko-KR" sz="2000" spc="-151" dirty="0">
                <a:solidFill>
                  <a:srgbClr val="042A5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algn="ctr"/>
              <a:endParaRPr lang="en-US" altLang="ko-KR" sz="2000" spc="-151" dirty="0">
                <a:solidFill>
                  <a:srgbClr val="042A5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algn="ctr"/>
              <a:r>
                <a:rPr lang="en-US" altLang="ko-KR" sz="2000" spc="-151" dirty="0">
                  <a:solidFill>
                    <a:srgbClr val="042A54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Node.js Net</a:t>
              </a:r>
              <a:endParaRPr lang="en-US" altLang="ko-KR" sz="2000" spc="-151" dirty="0">
                <a:solidFill>
                  <a:schemeClr val="accent6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graphicFrame>
          <p:nvGraphicFramePr>
            <p:cNvPr id="20" name="개체 19">
              <a:extLst>
                <a:ext uri="{FF2B5EF4-FFF2-40B4-BE49-F238E27FC236}">
                  <a16:creationId xmlns:a16="http://schemas.microsoft.com/office/drawing/2014/main" id="{AF0F495A-657F-4E89-B551-CF52734C635F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624512181"/>
                </p:ext>
              </p:extLst>
            </p:nvPr>
          </p:nvGraphicFramePr>
          <p:xfrm>
            <a:off x="1943313" y="2748994"/>
            <a:ext cx="1235050" cy="99428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225" r:id="rId4" imgW="3517200" imgH="2831400" progId="">
                    <p:embed/>
                  </p:oleObj>
                </mc:Choice>
                <mc:Fallback>
                  <p:oleObj r:id="rId4" imgW="3517200" imgH="2831400" progId="">
                    <p:embed/>
                    <p:pic>
                      <p:nvPicPr>
                        <p:cNvPr id="53" name="개체 52">
                          <a:extLst>
                            <a:ext uri="{FF2B5EF4-FFF2-40B4-BE49-F238E27FC236}">
                              <a16:creationId xmlns:a16="http://schemas.microsoft.com/office/drawing/2014/main" id="{D0976DED-4590-4474-8E4B-9CF1DF1BF006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1943313" y="2748994"/>
                          <a:ext cx="1235050" cy="994282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pic>
        <p:nvPicPr>
          <p:cNvPr id="8196" name="Picture 4" descr="computer and server pictogramì ëí ì´ë¯¸ì§ ê²ìê²°ê³¼">
            <a:extLst>
              <a:ext uri="{FF2B5EF4-FFF2-40B4-BE49-F238E27FC236}">
                <a16:creationId xmlns:a16="http://schemas.microsoft.com/office/drawing/2014/main" id="{2905158B-397A-4B13-A2D8-33A6C954CB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7109" y="1406323"/>
            <a:ext cx="1101248" cy="1101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B875616F-F789-4898-B913-27B2F7B596B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3072" y="4844028"/>
            <a:ext cx="1412683" cy="869683"/>
          </a:xfrm>
          <a:prstGeom prst="rect">
            <a:avLst/>
          </a:prstGeom>
        </p:spPr>
      </p:pic>
      <p:pic>
        <p:nvPicPr>
          <p:cNvPr id="8202" name="Picture 10" descr="ì´í´ë¦½ì¤ì ëí ì´ë¯¸ì§ ê²ìê²°ê³¼">
            <a:extLst>
              <a:ext uri="{FF2B5EF4-FFF2-40B4-BE49-F238E27FC236}">
                <a16:creationId xmlns:a16="http://schemas.microsoft.com/office/drawing/2014/main" id="{F6E20D04-23A5-4845-A75C-DC9818A5F7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6337" y="3650715"/>
            <a:ext cx="1829000" cy="9739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6" descr="node.jsì ëí ì´ë¯¸ì§ ê²ìê²°ê³¼">
            <a:extLst>
              <a:ext uri="{FF2B5EF4-FFF2-40B4-BE49-F238E27FC236}">
                <a16:creationId xmlns:a16="http://schemas.microsoft.com/office/drawing/2014/main" id="{85F4999F-52E9-433C-BA0E-F845E277BA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1037" y="3819916"/>
            <a:ext cx="1037320" cy="635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4765552"/>
      </p:ext>
    </p:extLst>
  </p:cSld>
  <p:clrMapOvr>
    <a:masterClrMapping/>
  </p:clrMapOvr>
  <p:transition>
    <p:wipe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3" name="그룹 1062"/>
          <p:cNvGrpSpPr/>
          <p:nvPr/>
        </p:nvGrpSpPr>
        <p:grpSpPr>
          <a:xfrm>
            <a:off x="177140" y="302183"/>
            <a:ext cx="2247679" cy="461665"/>
            <a:chOff x="177139" y="302180"/>
            <a:chExt cx="2247678" cy="461665"/>
          </a:xfrm>
          <a:scene3d>
            <a:camera prst="obliqueTopLeft"/>
            <a:lightRig rig="threePt" dir="t"/>
          </a:scene3d>
        </p:grpSpPr>
        <p:sp>
          <p:nvSpPr>
            <p:cNvPr id="58" name="TextBox 57"/>
            <p:cNvSpPr txBox="1"/>
            <p:nvPr/>
          </p:nvSpPr>
          <p:spPr>
            <a:xfrm>
              <a:off x="215239" y="302180"/>
              <a:ext cx="22095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spc="-151" dirty="0">
                  <a:solidFill>
                    <a:srgbClr val="042A54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03 </a:t>
              </a:r>
              <a:r>
                <a:rPr lang="ko-KR" altLang="en-US" sz="2400" spc="-151" dirty="0">
                  <a:solidFill>
                    <a:srgbClr val="042A54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프로젝트 개요</a:t>
              </a:r>
            </a:p>
          </p:txBody>
        </p:sp>
        <p:sp>
          <p:nvSpPr>
            <p:cNvPr id="3" name="직사각형 2"/>
            <p:cNvSpPr/>
            <p:nvPr/>
          </p:nvSpPr>
          <p:spPr>
            <a:xfrm>
              <a:off x="177139" y="381000"/>
              <a:ext cx="76200" cy="307182"/>
            </a:xfrm>
            <a:prstGeom prst="rect">
              <a:avLst/>
            </a:prstGeom>
            <a:solidFill>
              <a:srgbClr val="063E7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pc="-151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2110495" y="694748"/>
            <a:ext cx="1204369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en-US" altLang="ko-KR" spc="-151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Client - </a:t>
            </a:r>
            <a:r>
              <a:rPr lang="ko-KR" altLang="en-US" spc="-151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기능</a:t>
            </a:r>
          </a:p>
        </p:txBody>
      </p:sp>
      <p:cxnSp>
        <p:nvCxnSpPr>
          <p:cNvPr id="6" name="직선 연결선 5"/>
          <p:cNvCxnSpPr>
            <a:endCxn id="7" idx="1"/>
          </p:cNvCxnSpPr>
          <p:nvPr/>
        </p:nvCxnSpPr>
        <p:spPr>
          <a:xfrm flipV="1">
            <a:off x="2" y="879415"/>
            <a:ext cx="2110492" cy="3"/>
          </a:xfrm>
          <a:prstGeom prst="line">
            <a:avLst/>
          </a:prstGeom>
          <a:ln>
            <a:solidFill>
              <a:srgbClr val="042A54"/>
            </a:solidFill>
          </a:ln>
          <a:scene3d>
            <a:camera prst="obliqueTopLef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E41397F0-38C0-4C82-AF01-8B50A8A0AC9F}"/>
              </a:ext>
            </a:extLst>
          </p:cNvPr>
          <p:cNvSpPr txBox="1"/>
          <p:nvPr/>
        </p:nvSpPr>
        <p:spPr>
          <a:xfrm>
            <a:off x="2619897" y="2854763"/>
            <a:ext cx="3904209" cy="1169551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en-US" altLang="ko-KR" sz="7000" spc="-151" dirty="0">
                <a:solidFill>
                  <a:schemeClr val="accent2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 : N </a:t>
            </a:r>
            <a:r>
              <a:rPr lang="ko-KR" altLang="en-US" sz="7000" spc="-151" dirty="0">
                <a:solidFill>
                  <a:schemeClr val="accent2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채팅</a:t>
            </a:r>
            <a:endParaRPr lang="en-US" altLang="ko-KR" sz="7000" spc="-151" dirty="0">
              <a:solidFill>
                <a:schemeClr val="accent2">
                  <a:lumMod val="5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0B1889C-75D3-4E5B-A252-04018207FBDC}"/>
              </a:ext>
            </a:extLst>
          </p:cNvPr>
          <p:cNvSpPr txBox="1"/>
          <p:nvPr/>
        </p:nvSpPr>
        <p:spPr>
          <a:xfrm>
            <a:off x="888644" y="1974810"/>
            <a:ext cx="1943093" cy="553998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3000" spc="-151" dirty="0">
                <a:solidFill>
                  <a:srgbClr val="042A5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닉네임 기능</a:t>
            </a:r>
            <a:endParaRPr lang="en-US" altLang="ko-KR" sz="3000" spc="-151" dirty="0">
              <a:solidFill>
                <a:srgbClr val="042A54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CCA0BCB-5EAB-47E2-AE0A-7D79DB63A8AA}"/>
              </a:ext>
            </a:extLst>
          </p:cNvPr>
          <p:cNvSpPr txBox="1"/>
          <p:nvPr/>
        </p:nvSpPr>
        <p:spPr>
          <a:xfrm>
            <a:off x="6017859" y="4536102"/>
            <a:ext cx="1943093" cy="553998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3000" spc="-151" dirty="0">
                <a:solidFill>
                  <a:srgbClr val="042A5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접속 알림</a:t>
            </a:r>
            <a:endParaRPr lang="en-US" altLang="ko-KR" sz="3000" spc="-151" dirty="0">
              <a:solidFill>
                <a:srgbClr val="042A54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8A53AE8-8792-4661-8249-C59CB4A12306}"/>
              </a:ext>
            </a:extLst>
          </p:cNvPr>
          <p:cNvSpPr txBox="1"/>
          <p:nvPr/>
        </p:nvSpPr>
        <p:spPr>
          <a:xfrm>
            <a:off x="2344020" y="5609254"/>
            <a:ext cx="1943093" cy="553998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3000" spc="-151" dirty="0">
                <a:solidFill>
                  <a:srgbClr val="042A5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퇴장 알림</a:t>
            </a:r>
            <a:endParaRPr lang="en-US" altLang="ko-KR" sz="3000" spc="-151" dirty="0">
              <a:solidFill>
                <a:srgbClr val="042A54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12225431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3" grpId="0"/>
      <p:bldP spid="3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3" name="그룹 1062"/>
          <p:cNvGrpSpPr/>
          <p:nvPr/>
        </p:nvGrpSpPr>
        <p:grpSpPr>
          <a:xfrm>
            <a:off x="177140" y="302183"/>
            <a:ext cx="2247679" cy="461665"/>
            <a:chOff x="177139" y="302180"/>
            <a:chExt cx="2247678" cy="461665"/>
          </a:xfrm>
          <a:scene3d>
            <a:camera prst="obliqueTopLeft"/>
            <a:lightRig rig="threePt" dir="t"/>
          </a:scene3d>
        </p:grpSpPr>
        <p:sp>
          <p:nvSpPr>
            <p:cNvPr id="58" name="TextBox 57"/>
            <p:cNvSpPr txBox="1"/>
            <p:nvPr/>
          </p:nvSpPr>
          <p:spPr>
            <a:xfrm>
              <a:off x="215239" y="302180"/>
              <a:ext cx="22095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spc="-151" dirty="0">
                  <a:solidFill>
                    <a:srgbClr val="042A54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03 </a:t>
              </a:r>
              <a:r>
                <a:rPr lang="ko-KR" altLang="en-US" sz="2400" spc="-151" dirty="0">
                  <a:solidFill>
                    <a:srgbClr val="042A54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프로젝트 개요</a:t>
              </a:r>
            </a:p>
          </p:txBody>
        </p:sp>
        <p:sp>
          <p:nvSpPr>
            <p:cNvPr id="3" name="직사각형 2"/>
            <p:cNvSpPr/>
            <p:nvPr/>
          </p:nvSpPr>
          <p:spPr>
            <a:xfrm>
              <a:off x="177139" y="381000"/>
              <a:ext cx="76200" cy="307182"/>
            </a:xfrm>
            <a:prstGeom prst="rect">
              <a:avLst/>
            </a:prstGeom>
            <a:solidFill>
              <a:srgbClr val="063E7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pc="-151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880170" y="694748"/>
            <a:ext cx="1665008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en-US" altLang="ko-KR" spc="-151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Client – MVC</a:t>
            </a:r>
            <a:r>
              <a:rPr lang="ko-KR" altLang="en-US" spc="-151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모델</a:t>
            </a:r>
          </a:p>
        </p:txBody>
      </p:sp>
      <p:cxnSp>
        <p:nvCxnSpPr>
          <p:cNvPr id="6" name="직선 연결선 5"/>
          <p:cNvCxnSpPr>
            <a:endCxn id="7" idx="1"/>
          </p:cNvCxnSpPr>
          <p:nvPr/>
        </p:nvCxnSpPr>
        <p:spPr>
          <a:xfrm flipV="1">
            <a:off x="2" y="879415"/>
            <a:ext cx="1880168" cy="3"/>
          </a:xfrm>
          <a:prstGeom prst="line">
            <a:avLst/>
          </a:prstGeom>
          <a:ln>
            <a:solidFill>
              <a:srgbClr val="042A54"/>
            </a:solidFill>
          </a:ln>
          <a:scene3d>
            <a:camera prst="obliqueTopLef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1">
            <a:extLst>
              <a:ext uri="{FF2B5EF4-FFF2-40B4-BE49-F238E27FC236}">
                <a16:creationId xmlns:a16="http://schemas.microsoft.com/office/drawing/2014/main" id="{5D785351-2DF1-491A-99CF-A1DCFB9340F0}"/>
              </a:ext>
            </a:extLst>
          </p:cNvPr>
          <p:cNvGrpSpPr/>
          <p:nvPr/>
        </p:nvGrpSpPr>
        <p:grpSpPr>
          <a:xfrm>
            <a:off x="3236939" y="2433712"/>
            <a:ext cx="2037463" cy="1088107"/>
            <a:chOff x="6271968" y="2569492"/>
            <a:chExt cx="2037462" cy="1088107"/>
          </a:xfrm>
        </p:grpSpPr>
        <p:sp>
          <p:nvSpPr>
            <p:cNvPr id="23" name="모서리가 둥근 직사각형 53">
              <a:extLst>
                <a:ext uri="{FF2B5EF4-FFF2-40B4-BE49-F238E27FC236}">
                  <a16:creationId xmlns:a16="http://schemas.microsoft.com/office/drawing/2014/main" id="{58E98F8F-07D2-4779-BECD-12B6137CC7F5}"/>
                </a:ext>
              </a:extLst>
            </p:cNvPr>
            <p:cNvSpPr/>
            <p:nvPr/>
          </p:nvSpPr>
          <p:spPr>
            <a:xfrm>
              <a:off x="6271968" y="2831182"/>
              <a:ext cx="2037462" cy="826417"/>
            </a:xfrm>
            <a:prstGeom prst="roundRect">
              <a:avLst>
                <a:gd name="adj" fmla="val 5439"/>
              </a:avLst>
            </a:prstGeom>
            <a:solidFill>
              <a:srgbClr val="57ABFF">
                <a:alpha val="23000"/>
              </a:srgbClr>
            </a:solidFill>
            <a:ln>
              <a:noFill/>
            </a:ln>
            <a:scene3d>
              <a:camera prst="obliqueTopLef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000" spc="-151" dirty="0" err="1">
                  <a:solidFill>
                    <a:srgbClr val="042A54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VChatting</a:t>
              </a:r>
              <a:endParaRPr lang="en-US" altLang="ko-KR" sz="3000" spc="-151" dirty="0">
                <a:solidFill>
                  <a:srgbClr val="042A54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25" name="모서리가 둥근 직사각형 53">
              <a:extLst>
                <a:ext uri="{FF2B5EF4-FFF2-40B4-BE49-F238E27FC236}">
                  <a16:creationId xmlns:a16="http://schemas.microsoft.com/office/drawing/2014/main" id="{2D75B980-559F-4C2D-975E-E193646A47A0}"/>
                </a:ext>
              </a:extLst>
            </p:cNvPr>
            <p:cNvSpPr/>
            <p:nvPr/>
          </p:nvSpPr>
          <p:spPr>
            <a:xfrm>
              <a:off x="6515541" y="2569492"/>
              <a:ext cx="1550316" cy="368970"/>
            </a:xfrm>
            <a:prstGeom prst="roundRect">
              <a:avLst>
                <a:gd name="adj" fmla="val 5439"/>
              </a:avLst>
            </a:prstGeom>
            <a:solidFill>
              <a:srgbClr val="042A54"/>
            </a:solidFill>
            <a:ln>
              <a:noFill/>
            </a:ln>
            <a:scene3d>
              <a:camera prst="obliqueTopLef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500" spc="-151" dirty="0">
                  <a:solidFill>
                    <a:schemeClr val="bg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View</a:t>
              </a:r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33C8DB93-0E65-4227-8EB7-A936375944F9}"/>
              </a:ext>
            </a:extLst>
          </p:cNvPr>
          <p:cNvGrpSpPr/>
          <p:nvPr/>
        </p:nvGrpSpPr>
        <p:grpSpPr>
          <a:xfrm>
            <a:off x="7266967" y="4614867"/>
            <a:ext cx="438151" cy="409575"/>
            <a:chOff x="4333875" y="4667250"/>
            <a:chExt cx="438150" cy="409575"/>
          </a:xfrm>
        </p:grpSpPr>
        <p:cxnSp>
          <p:nvCxnSpPr>
            <p:cNvPr id="9" name="직선 화살표 연결선 8">
              <a:extLst>
                <a:ext uri="{FF2B5EF4-FFF2-40B4-BE49-F238E27FC236}">
                  <a16:creationId xmlns:a16="http://schemas.microsoft.com/office/drawing/2014/main" id="{94407913-AF87-4E20-AA44-5C4C301FD0EB}"/>
                </a:ext>
              </a:extLst>
            </p:cNvPr>
            <p:cNvCxnSpPr>
              <a:cxnSpLocks/>
            </p:cNvCxnSpPr>
            <p:nvPr/>
          </p:nvCxnSpPr>
          <p:spPr>
            <a:xfrm>
              <a:off x="4333875" y="4667250"/>
              <a:ext cx="0" cy="409575"/>
            </a:xfrm>
            <a:prstGeom prst="straightConnector1">
              <a:avLst/>
            </a:prstGeom>
            <a:ln w="38100">
              <a:solidFill>
                <a:schemeClr val="accent2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직선 화살표 연결선 44">
              <a:extLst>
                <a:ext uri="{FF2B5EF4-FFF2-40B4-BE49-F238E27FC236}">
                  <a16:creationId xmlns:a16="http://schemas.microsoft.com/office/drawing/2014/main" id="{4884F418-9C00-4E7E-91CC-1793004BD25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72025" y="4667251"/>
              <a:ext cx="0" cy="409574"/>
            </a:xfrm>
            <a:prstGeom prst="straightConnector1">
              <a:avLst/>
            </a:prstGeom>
            <a:ln w="38100">
              <a:solidFill>
                <a:schemeClr val="accent2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9B3369C5-5795-409F-89C1-D95991EEC82D}"/>
              </a:ext>
            </a:extLst>
          </p:cNvPr>
          <p:cNvGrpSpPr/>
          <p:nvPr/>
        </p:nvGrpSpPr>
        <p:grpSpPr>
          <a:xfrm rot="16200000">
            <a:off x="5597855" y="2818922"/>
            <a:ext cx="250032" cy="578491"/>
            <a:chOff x="4333875" y="4667250"/>
            <a:chExt cx="438150" cy="409575"/>
          </a:xfrm>
        </p:grpSpPr>
        <p:cxnSp>
          <p:nvCxnSpPr>
            <p:cNvPr id="51" name="직선 화살표 연결선 50">
              <a:extLst>
                <a:ext uri="{FF2B5EF4-FFF2-40B4-BE49-F238E27FC236}">
                  <a16:creationId xmlns:a16="http://schemas.microsoft.com/office/drawing/2014/main" id="{A9AA2906-F675-40C9-86A2-5FCB958B90CC}"/>
                </a:ext>
              </a:extLst>
            </p:cNvPr>
            <p:cNvCxnSpPr>
              <a:cxnSpLocks/>
            </p:cNvCxnSpPr>
            <p:nvPr/>
          </p:nvCxnSpPr>
          <p:spPr>
            <a:xfrm>
              <a:off x="4333875" y="4667250"/>
              <a:ext cx="0" cy="409575"/>
            </a:xfrm>
            <a:prstGeom prst="straightConnector1">
              <a:avLst/>
            </a:prstGeom>
            <a:ln w="38100">
              <a:solidFill>
                <a:schemeClr val="accent2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직선 화살표 연결선 51">
              <a:extLst>
                <a:ext uri="{FF2B5EF4-FFF2-40B4-BE49-F238E27FC236}">
                  <a16:creationId xmlns:a16="http://schemas.microsoft.com/office/drawing/2014/main" id="{3F44ACFD-DA53-4818-A458-FCCAFCC2B4B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72025" y="4667251"/>
              <a:ext cx="0" cy="409574"/>
            </a:xfrm>
            <a:prstGeom prst="straightConnector1">
              <a:avLst/>
            </a:prstGeom>
            <a:ln w="38100">
              <a:solidFill>
                <a:schemeClr val="accent2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그룹 55">
            <a:extLst>
              <a:ext uri="{FF2B5EF4-FFF2-40B4-BE49-F238E27FC236}">
                <a16:creationId xmlns:a16="http://schemas.microsoft.com/office/drawing/2014/main" id="{18782F3C-D5AD-4DF8-990A-129FE303611F}"/>
              </a:ext>
            </a:extLst>
          </p:cNvPr>
          <p:cNvGrpSpPr/>
          <p:nvPr/>
        </p:nvGrpSpPr>
        <p:grpSpPr>
          <a:xfrm>
            <a:off x="6467311" y="5172430"/>
            <a:ext cx="2037463" cy="1088107"/>
            <a:chOff x="6271968" y="2569492"/>
            <a:chExt cx="2037462" cy="1088107"/>
          </a:xfrm>
        </p:grpSpPr>
        <p:sp>
          <p:nvSpPr>
            <p:cNvPr id="57" name="모서리가 둥근 직사각형 53">
              <a:extLst>
                <a:ext uri="{FF2B5EF4-FFF2-40B4-BE49-F238E27FC236}">
                  <a16:creationId xmlns:a16="http://schemas.microsoft.com/office/drawing/2014/main" id="{9ADA64B9-693F-4A70-A0F3-147B331B29B8}"/>
                </a:ext>
              </a:extLst>
            </p:cNvPr>
            <p:cNvSpPr/>
            <p:nvPr/>
          </p:nvSpPr>
          <p:spPr>
            <a:xfrm>
              <a:off x="6271968" y="2831182"/>
              <a:ext cx="2037462" cy="826417"/>
            </a:xfrm>
            <a:prstGeom prst="roundRect">
              <a:avLst>
                <a:gd name="adj" fmla="val 5439"/>
              </a:avLst>
            </a:prstGeom>
            <a:solidFill>
              <a:srgbClr val="57ABFF">
                <a:alpha val="23000"/>
              </a:srgbClr>
            </a:solidFill>
            <a:ln>
              <a:noFill/>
            </a:ln>
            <a:scene3d>
              <a:camera prst="obliqueTopLef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000" spc="-151" dirty="0" err="1">
                  <a:solidFill>
                    <a:srgbClr val="042A54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MChatting</a:t>
              </a:r>
              <a:endParaRPr lang="en-US" altLang="ko-KR" sz="3000" spc="-151" dirty="0">
                <a:solidFill>
                  <a:srgbClr val="042A54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59" name="모서리가 둥근 직사각형 53">
              <a:extLst>
                <a:ext uri="{FF2B5EF4-FFF2-40B4-BE49-F238E27FC236}">
                  <a16:creationId xmlns:a16="http://schemas.microsoft.com/office/drawing/2014/main" id="{BB5C3B8E-95B2-4BF8-9047-099728B0DCA8}"/>
                </a:ext>
              </a:extLst>
            </p:cNvPr>
            <p:cNvSpPr/>
            <p:nvPr/>
          </p:nvSpPr>
          <p:spPr>
            <a:xfrm>
              <a:off x="6515541" y="2569492"/>
              <a:ext cx="1550316" cy="368970"/>
            </a:xfrm>
            <a:prstGeom prst="roundRect">
              <a:avLst>
                <a:gd name="adj" fmla="val 5439"/>
              </a:avLst>
            </a:prstGeom>
            <a:solidFill>
              <a:srgbClr val="042A54"/>
            </a:solidFill>
            <a:ln>
              <a:noFill/>
            </a:ln>
            <a:scene3d>
              <a:camera prst="obliqueTopLef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500" spc="-151" dirty="0">
                  <a:solidFill>
                    <a:schemeClr val="bg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Model</a:t>
              </a:r>
            </a:p>
          </p:txBody>
        </p:sp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85BC4D01-52D6-4182-8FA8-4376BD5260BC}"/>
              </a:ext>
            </a:extLst>
          </p:cNvPr>
          <p:cNvGrpSpPr/>
          <p:nvPr/>
        </p:nvGrpSpPr>
        <p:grpSpPr>
          <a:xfrm>
            <a:off x="6175427" y="1571802"/>
            <a:ext cx="2600321" cy="2914299"/>
            <a:chOff x="3305174" y="1571625"/>
            <a:chExt cx="2600321" cy="2914298"/>
          </a:xfrm>
        </p:grpSpPr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4E32AAF7-01B5-4FBA-9C2D-F5A56D338D17}"/>
                </a:ext>
              </a:extLst>
            </p:cNvPr>
            <p:cNvSpPr/>
            <p:nvPr/>
          </p:nvSpPr>
          <p:spPr>
            <a:xfrm>
              <a:off x="3305174" y="1571625"/>
              <a:ext cx="2600321" cy="2914298"/>
            </a:xfrm>
            <a:prstGeom prst="roundRect">
              <a:avLst/>
            </a:prstGeom>
            <a:noFill/>
            <a:ln w="28575">
              <a:solidFill>
                <a:srgbClr val="042A5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grpSp>
          <p:nvGrpSpPr>
            <p:cNvPr id="60" name="그룹 59">
              <a:extLst>
                <a:ext uri="{FF2B5EF4-FFF2-40B4-BE49-F238E27FC236}">
                  <a16:creationId xmlns:a16="http://schemas.microsoft.com/office/drawing/2014/main" id="{C479EE55-26CE-4570-B433-163292C10AB2}"/>
                </a:ext>
              </a:extLst>
            </p:cNvPr>
            <p:cNvGrpSpPr/>
            <p:nvPr/>
          </p:nvGrpSpPr>
          <p:grpSpPr>
            <a:xfrm>
              <a:off x="3597060" y="1794590"/>
              <a:ext cx="2037462" cy="1088107"/>
              <a:chOff x="6271968" y="2569492"/>
              <a:chExt cx="2037462" cy="1088107"/>
            </a:xfrm>
          </p:grpSpPr>
          <p:sp>
            <p:nvSpPr>
              <p:cNvPr id="61" name="모서리가 둥근 직사각형 53">
                <a:extLst>
                  <a:ext uri="{FF2B5EF4-FFF2-40B4-BE49-F238E27FC236}">
                    <a16:creationId xmlns:a16="http://schemas.microsoft.com/office/drawing/2014/main" id="{ADADAC36-D0E4-4E55-AA8F-ACD1A3A0CFA0}"/>
                  </a:ext>
                </a:extLst>
              </p:cNvPr>
              <p:cNvSpPr/>
              <p:nvPr/>
            </p:nvSpPr>
            <p:spPr>
              <a:xfrm>
                <a:off x="6271968" y="2831182"/>
                <a:ext cx="2037462" cy="826417"/>
              </a:xfrm>
              <a:prstGeom prst="roundRect">
                <a:avLst>
                  <a:gd name="adj" fmla="val 5439"/>
                </a:avLst>
              </a:prstGeom>
              <a:solidFill>
                <a:srgbClr val="57ABFF">
                  <a:alpha val="23000"/>
                </a:srgbClr>
              </a:solidFill>
              <a:ln>
                <a:noFill/>
              </a:ln>
              <a:scene3d>
                <a:camera prst="obliqueTop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3000" spc="-151" dirty="0" err="1">
                    <a:solidFill>
                      <a:srgbClr val="042A54"/>
                    </a:solidFill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</a:rPr>
                  <a:t>CChatting</a:t>
                </a:r>
                <a:endParaRPr lang="en-US" altLang="ko-KR" sz="3000" spc="-151" dirty="0">
                  <a:solidFill>
                    <a:srgbClr val="042A54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endParaRPr>
              </a:p>
            </p:txBody>
          </p:sp>
          <p:sp>
            <p:nvSpPr>
              <p:cNvPr id="62" name="모서리가 둥근 직사각형 53">
                <a:extLst>
                  <a:ext uri="{FF2B5EF4-FFF2-40B4-BE49-F238E27FC236}">
                    <a16:creationId xmlns:a16="http://schemas.microsoft.com/office/drawing/2014/main" id="{FD50BF25-3EF9-4819-9398-1EE696CDEB55}"/>
                  </a:ext>
                </a:extLst>
              </p:cNvPr>
              <p:cNvSpPr/>
              <p:nvPr/>
            </p:nvSpPr>
            <p:spPr>
              <a:xfrm>
                <a:off x="6515541" y="2569492"/>
                <a:ext cx="1550316" cy="368970"/>
              </a:xfrm>
              <a:prstGeom prst="roundRect">
                <a:avLst>
                  <a:gd name="adj" fmla="val 5439"/>
                </a:avLst>
              </a:prstGeom>
              <a:solidFill>
                <a:srgbClr val="042A54"/>
              </a:solidFill>
              <a:ln>
                <a:noFill/>
              </a:ln>
              <a:scene3d>
                <a:camera prst="obliqueTop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500" spc="-151" dirty="0">
                    <a:solidFill>
                      <a:schemeClr val="bg1"/>
                    </a:solidFill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</a:rPr>
                  <a:t>Controller</a:t>
                </a:r>
              </a:p>
            </p:txBody>
          </p:sp>
        </p:grpSp>
        <p:grpSp>
          <p:nvGrpSpPr>
            <p:cNvPr id="63" name="그룹 62">
              <a:extLst>
                <a:ext uri="{FF2B5EF4-FFF2-40B4-BE49-F238E27FC236}">
                  <a16:creationId xmlns:a16="http://schemas.microsoft.com/office/drawing/2014/main" id="{9B2CD66F-290D-43EA-A534-B64106073A4D}"/>
                </a:ext>
              </a:extLst>
            </p:cNvPr>
            <p:cNvGrpSpPr/>
            <p:nvPr/>
          </p:nvGrpSpPr>
          <p:grpSpPr>
            <a:xfrm>
              <a:off x="3597060" y="3139247"/>
              <a:ext cx="2037462" cy="1088107"/>
              <a:chOff x="6271968" y="2569492"/>
              <a:chExt cx="2037462" cy="1088107"/>
            </a:xfrm>
          </p:grpSpPr>
          <p:sp>
            <p:nvSpPr>
              <p:cNvPr id="64" name="모서리가 둥근 직사각형 53">
                <a:extLst>
                  <a:ext uri="{FF2B5EF4-FFF2-40B4-BE49-F238E27FC236}">
                    <a16:creationId xmlns:a16="http://schemas.microsoft.com/office/drawing/2014/main" id="{1C68C905-A745-4809-BC56-087863B513E3}"/>
                  </a:ext>
                </a:extLst>
              </p:cNvPr>
              <p:cNvSpPr/>
              <p:nvPr/>
            </p:nvSpPr>
            <p:spPr>
              <a:xfrm>
                <a:off x="6271968" y="2831182"/>
                <a:ext cx="2037462" cy="826417"/>
              </a:xfrm>
              <a:prstGeom prst="roundRect">
                <a:avLst>
                  <a:gd name="adj" fmla="val 5439"/>
                </a:avLst>
              </a:prstGeom>
              <a:solidFill>
                <a:srgbClr val="57ABFF">
                  <a:alpha val="23000"/>
                </a:srgbClr>
              </a:solidFill>
              <a:ln>
                <a:noFill/>
              </a:ln>
              <a:scene3d>
                <a:camera prst="obliqueTop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3000" spc="-151" dirty="0" err="1">
                    <a:solidFill>
                      <a:srgbClr val="042A54"/>
                    </a:solidFill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</a:rPr>
                  <a:t>CThread</a:t>
                </a:r>
                <a:endParaRPr lang="en-US" altLang="ko-KR" sz="3000" spc="-151" dirty="0">
                  <a:solidFill>
                    <a:srgbClr val="042A54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endParaRPr>
              </a:p>
            </p:txBody>
          </p:sp>
          <p:sp>
            <p:nvSpPr>
              <p:cNvPr id="65" name="모서리가 둥근 직사각형 53">
                <a:extLst>
                  <a:ext uri="{FF2B5EF4-FFF2-40B4-BE49-F238E27FC236}">
                    <a16:creationId xmlns:a16="http://schemas.microsoft.com/office/drawing/2014/main" id="{6DB09C1E-ED8A-4E1A-AB21-4907B2190444}"/>
                  </a:ext>
                </a:extLst>
              </p:cNvPr>
              <p:cNvSpPr/>
              <p:nvPr/>
            </p:nvSpPr>
            <p:spPr>
              <a:xfrm>
                <a:off x="6515541" y="2569492"/>
                <a:ext cx="1550316" cy="368970"/>
              </a:xfrm>
              <a:prstGeom prst="roundRect">
                <a:avLst>
                  <a:gd name="adj" fmla="val 5439"/>
                </a:avLst>
              </a:prstGeom>
              <a:solidFill>
                <a:srgbClr val="042A54"/>
              </a:solidFill>
              <a:ln>
                <a:noFill/>
              </a:ln>
              <a:scene3d>
                <a:camera prst="obliqueTop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500" spc="-151" dirty="0">
                    <a:solidFill>
                      <a:schemeClr val="bg1"/>
                    </a:solidFill>
                    <a:latin typeface="나눔스퀘어라운드 Bold" panose="020B0600000101010101" pitchFamily="50" charset="-127"/>
                    <a:ea typeface="나눔스퀘어라운드 Bold" panose="020B0600000101010101" pitchFamily="50" charset="-127"/>
                  </a:rPr>
                  <a:t>Controller</a:t>
                </a:r>
              </a:p>
            </p:txBody>
          </p:sp>
        </p:grpSp>
      </p:grpSp>
      <p:sp>
        <p:nvSpPr>
          <p:cNvPr id="67" name="모서리가 둥근 직사각형 53">
            <a:extLst>
              <a:ext uri="{FF2B5EF4-FFF2-40B4-BE49-F238E27FC236}">
                <a16:creationId xmlns:a16="http://schemas.microsoft.com/office/drawing/2014/main" id="{970261A9-F73B-41C7-B00C-18577C53D3A5}"/>
              </a:ext>
            </a:extLst>
          </p:cNvPr>
          <p:cNvSpPr/>
          <p:nvPr/>
        </p:nvSpPr>
        <p:spPr>
          <a:xfrm>
            <a:off x="368256" y="2695402"/>
            <a:ext cx="2037463" cy="826417"/>
          </a:xfrm>
          <a:prstGeom prst="roundRect">
            <a:avLst>
              <a:gd name="adj" fmla="val 5439"/>
            </a:avLst>
          </a:prstGeom>
          <a:solidFill>
            <a:srgbClr val="57ABFF">
              <a:alpha val="23000"/>
            </a:srgbClr>
          </a:solidFill>
          <a:ln>
            <a:noFill/>
          </a:ln>
          <a:scene3d>
            <a:camera prst="obliqueTopLef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000" spc="-151" dirty="0">
                <a:solidFill>
                  <a:srgbClr val="042A54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User</a:t>
            </a:r>
          </a:p>
        </p:txBody>
      </p: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413E37DA-C7A2-4C1C-8EE2-A3E37B0E4C04}"/>
              </a:ext>
            </a:extLst>
          </p:cNvPr>
          <p:cNvGrpSpPr/>
          <p:nvPr/>
        </p:nvGrpSpPr>
        <p:grpSpPr>
          <a:xfrm rot="16200000">
            <a:off x="2694383" y="2818922"/>
            <a:ext cx="250032" cy="578491"/>
            <a:chOff x="4333875" y="4667250"/>
            <a:chExt cx="438150" cy="409575"/>
          </a:xfrm>
        </p:grpSpPr>
        <p:cxnSp>
          <p:nvCxnSpPr>
            <p:cNvPr id="70" name="직선 화살표 연결선 69">
              <a:extLst>
                <a:ext uri="{FF2B5EF4-FFF2-40B4-BE49-F238E27FC236}">
                  <a16:creationId xmlns:a16="http://schemas.microsoft.com/office/drawing/2014/main" id="{9F0A9D08-75EA-4FAC-A30E-81AED1A5DF00}"/>
                </a:ext>
              </a:extLst>
            </p:cNvPr>
            <p:cNvCxnSpPr>
              <a:cxnSpLocks/>
            </p:cNvCxnSpPr>
            <p:nvPr/>
          </p:nvCxnSpPr>
          <p:spPr>
            <a:xfrm>
              <a:off x="4333875" y="4667250"/>
              <a:ext cx="0" cy="409575"/>
            </a:xfrm>
            <a:prstGeom prst="straightConnector1">
              <a:avLst/>
            </a:prstGeom>
            <a:ln w="38100">
              <a:solidFill>
                <a:schemeClr val="accent2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직선 화살표 연결선 70">
              <a:extLst>
                <a:ext uri="{FF2B5EF4-FFF2-40B4-BE49-F238E27FC236}">
                  <a16:creationId xmlns:a16="http://schemas.microsoft.com/office/drawing/2014/main" id="{5AFAE90D-6BCD-4318-ACC1-B5BF99347AE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72025" y="4667251"/>
              <a:ext cx="0" cy="409574"/>
            </a:xfrm>
            <a:prstGeom prst="straightConnector1">
              <a:avLst/>
            </a:prstGeom>
            <a:ln w="38100">
              <a:solidFill>
                <a:schemeClr val="accent2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28204413"/>
      </p:ext>
    </p:extLst>
  </p:cSld>
  <p:clrMapOvr>
    <a:masterClrMapping/>
  </p:clrMapOvr>
  <p:transition>
    <p:wipe dir="r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3" name="그룹 1062"/>
          <p:cNvGrpSpPr/>
          <p:nvPr/>
        </p:nvGrpSpPr>
        <p:grpSpPr>
          <a:xfrm>
            <a:off x="177140" y="302183"/>
            <a:ext cx="2247679" cy="461665"/>
            <a:chOff x="177139" y="302180"/>
            <a:chExt cx="2247678" cy="461665"/>
          </a:xfrm>
          <a:scene3d>
            <a:camera prst="obliqueTopLeft"/>
            <a:lightRig rig="threePt" dir="t"/>
          </a:scene3d>
        </p:grpSpPr>
        <p:sp>
          <p:nvSpPr>
            <p:cNvPr id="58" name="TextBox 57"/>
            <p:cNvSpPr txBox="1"/>
            <p:nvPr/>
          </p:nvSpPr>
          <p:spPr>
            <a:xfrm>
              <a:off x="215239" y="302180"/>
              <a:ext cx="22095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spc="-151" dirty="0">
                  <a:solidFill>
                    <a:srgbClr val="042A54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03 </a:t>
              </a:r>
              <a:r>
                <a:rPr lang="ko-KR" altLang="en-US" sz="2400" spc="-151" dirty="0">
                  <a:solidFill>
                    <a:srgbClr val="042A54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프로젝트 개요</a:t>
              </a:r>
            </a:p>
          </p:txBody>
        </p:sp>
        <p:sp>
          <p:nvSpPr>
            <p:cNvPr id="3" name="직사각형 2"/>
            <p:cNvSpPr/>
            <p:nvPr/>
          </p:nvSpPr>
          <p:spPr>
            <a:xfrm>
              <a:off x="177139" y="381000"/>
              <a:ext cx="76200" cy="307182"/>
            </a:xfrm>
            <a:prstGeom prst="rect">
              <a:avLst/>
            </a:prstGeom>
            <a:solidFill>
              <a:srgbClr val="063E7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pc="-151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995171" y="694748"/>
            <a:ext cx="1435008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en-US" altLang="ko-KR" spc="-151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Client  –  Model</a:t>
            </a:r>
            <a:endParaRPr lang="ko-KR" altLang="en-US" spc="-151" dirty="0">
              <a:solidFill>
                <a:srgbClr val="042A54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6" name="직선 연결선 5"/>
          <p:cNvCxnSpPr>
            <a:endCxn id="7" idx="1"/>
          </p:cNvCxnSpPr>
          <p:nvPr/>
        </p:nvCxnSpPr>
        <p:spPr>
          <a:xfrm flipV="1">
            <a:off x="3" y="879415"/>
            <a:ext cx="1995169" cy="3"/>
          </a:xfrm>
          <a:prstGeom prst="line">
            <a:avLst/>
          </a:prstGeom>
          <a:ln>
            <a:solidFill>
              <a:srgbClr val="042A54"/>
            </a:solidFill>
          </a:ln>
          <a:scene3d>
            <a:camera prst="obliqueTopLef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6" name="그룹 55">
            <a:extLst>
              <a:ext uri="{FF2B5EF4-FFF2-40B4-BE49-F238E27FC236}">
                <a16:creationId xmlns:a16="http://schemas.microsoft.com/office/drawing/2014/main" id="{18782F3C-D5AD-4DF8-990A-129FE303611F}"/>
              </a:ext>
            </a:extLst>
          </p:cNvPr>
          <p:cNvGrpSpPr/>
          <p:nvPr/>
        </p:nvGrpSpPr>
        <p:grpSpPr>
          <a:xfrm>
            <a:off x="3553268" y="1529210"/>
            <a:ext cx="2037463" cy="1088107"/>
            <a:chOff x="6271968" y="2569492"/>
            <a:chExt cx="2037462" cy="1088107"/>
          </a:xfrm>
        </p:grpSpPr>
        <p:sp>
          <p:nvSpPr>
            <p:cNvPr id="57" name="모서리가 둥근 직사각형 53">
              <a:extLst>
                <a:ext uri="{FF2B5EF4-FFF2-40B4-BE49-F238E27FC236}">
                  <a16:creationId xmlns:a16="http://schemas.microsoft.com/office/drawing/2014/main" id="{9ADA64B9-693F-4A70-A0F3-147B331B29B8}"/>
                </a:ext>
              </a:extLst>
            </p:cNvPr>
            <p:cNvSpPr/>
            <p:nvPr/>
          </p:nvSpPr>
          <p:spPr>
            <a:xfrm>
              <a:off x="6271968" y="2831182"/>
              <a:ext cx="2037462" cy="826417"/>
            </a:xfrm>
            <a:prstGeom prst="roundRect">
              <a:avLst>
                <a:gd name="adj" fmla="val 5439"/>
              </a:avLst>
            </a:prstGeom>
            <a:solidFill>
              <a:srgbClr val="57ABFF">
                <a:alpha val="23000"/>
              </a:srgbClr>
            </a:solidFill>
            <a:ln>
              <a:noFill/>
            </a:ln>
            <a:scene3d>
              <a:camera prst="obliqueTopLef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000" spc="-151" dirty="0" err="1">
                  <a:solidFill>
                    <a:srgbClr val="042A54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MChatting</a:t>
              </a:r>
              <a:endParaRPr lang="en-US" altLang="ko-KR" sz="3000" spc="-151" dirty="0">
                <a:solidFill>
                  <a:srgbClr val="042A54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59" name="모서리가 둥근 직사각형 53">
              <a:extLst>
                <a:ext uri="{FF2B5EF4-FFF2-40B4-BE49-F238E27FC236}">
                  <a16:creationId xmlns:a16="http://schemas.microsoft.com/office/drawing/2014/main" id="{BB5C3B8E-95B2-4BF8-9047-099728B0DCA8}"/>
                </a:ext>
              </a:extLst>
            </p:cNvPr>
            <p:cNvSpPr/>
            <p:nvPr/>
          </p:nvSpPr>
          <p:spPr>
            <a:xfrm>
              <a:off x="6515541" y="2569492"/>
              <a:ext cx="1550316" cy="368970"/>
            </a:xfrm>
            <a:prstGeom prst="roundRect">
              <a:avLst>
                <a:gd name="adj" fmla="val 5439"/>
              </a:avLst>
            </a:prstGeom>
            <a:solidFill>
              <a:srgbClr val="042A54"/>
            </a:solidFill>
            <a:ln>
              <a:noFill/>
            </a:ln>
            <a:scene3d>
              <a:camera prst="obliqueTopLef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500" spc="-151" dirty="0">
                  <a:solidFill>
                    <a:schemeClr val="bg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Model</a:t>
              </a:r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0A9DBF3F-67E5-4C16-A225-9E777C166F66}"/>
              </a:ext>
            </a:extLst>
          </p:cNvPr>
          <p:cNvSpPr txBox="1"/>
          <p:nvPr/>
        </p:nvSpPr>
        <p:spPr>
          <a:xfrm>
            <a:off x="2574629" y="2875002"/>
            <a:ext cx="4009003" cy="553998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3000" spc="-151" dirty="0">
                <a:solidFill>
                  <a:srgbClr val="042A5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채팅 로그를 저장하는 역할</a:t>
            </a:r>
            <a:endParaRPr lang="en-US" altLang="ko-KR" sz="3000" spc="-151" dirty="0">
              <a:solidFill>
                <a:srgbClr val="042A54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570D4D7E-43CC-4587-827A-C2A487A169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6882694"/>
              </p:ext>
            </p:extLst>
          </p:nvPr>
        </p:nvGraphicFramePr>
        <p:xfrm>
          <a:off x="999482" y="4103849"/>
          <a:ext cx="7145036" cy="1143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970049">
                  <a:extLst>
                    <a:ext uri="{9D8B030D-6E8A-4147-A177-3AD203B41FA5}">
                      <a16:colId xmlns:a16="http://schemas.microsoft.com/office/drawing/2014/main" val="3991571329"/>
                    </a:ext>
                  </a:extLst>
                </a:gridCol>
                <a:gridCol w="4174987">
                  <a:extLst>
                    <a:ext uri="{9D8B030D-6E8A-4147-A177-3AD203B41FA5}">
                      <a16:colId xmlns:a16="http://schemas.microsoft.com/office/drawing/2014/main" val="1374207083"/>
                    </a:ext>
                  </a:extLst>
                </a:gridCol>
              </a:tblGrid>
              <a:tr h="3759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900" spc="-150" dirty="0" err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Mchatting</a:t>
                      </a:r>
                      <a:r>
                        <a:rPr lang="en-US" altLang="ko-KR" sz="1900" spc="-15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900" spc="-150" dirty="0" err="1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DefaultListModel</a:t>
                      </a:r>
                      <a:r>
                        <a:rPr lang="en-US" altLang="ko-KR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</a:t>
                      </a:r>
                      <a:r>
                        <a:rPr lang="ko-KR" altLang="en-US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객체</a:t>
                      </a:r>
                      <a:r>
                        <a:rPr lang="en-US" altLang="ko-KR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</a:t>
                      </a:r>
                      <a:r>
                        <a:rPr lang="ko-KR" altLang="en-US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생성</a:t>
                      </a: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9530452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900" spc="-150" dirty="0" err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addData</a:t>
                      </a:r>
                      <a:r>
                        <a:rPr lang="en-US" altLang="ko-KR" sz="1900" spc="-15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(data)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받아온 </a:t>
                      </a:r>
                      <a:r>
                        <a:rPr lang="en-US" altLang="ko-KR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data</a:t>
                      </a:r>
                      <a:r>
                        <a:rPr lang="ko-KR" altLang="en-US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를 </a:t>
                      </a:r>
                      <a:r>
                        <a:rPr lang="en-US" altLang="ko-KR" sz="1900" spc="-150" dirty="0" err="1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ListModel</a:t>
                      </a:r>
                      <a:r>
                        <a:rPr lang="ko-KR" altLang="en-US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에 저장</a:t>
                      </a: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8254437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900" spc="-150" dirty="0" err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getListModel</a:t>
                      </a:r>
                      <a:r>
                        <a:rPr lang="en-US" altLang="ko-KR" sz="1900" spc="-15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900" spc="-150" dirty="0" err="1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ListModel</a:t>
                      </a:r>
                      <a:r>
                        <a:rPr lang="ko-KR" altLang="en-US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의 인스턴스 정보를 반환</a:t>
                      </a: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50282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74604846"/>
      </p:ext>
    </p:extLst>
  </p:cSld>
  <p:clrMapOvr>
    <a:masterClrMapping/>
  </p:clrMapOvr>
  <p:transition>
    <p:wipe dir="r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3" name="그룹 1062"/>
          <p:cNvGrpSpPr/>
          <p:nvPr/>
        </p:nvGrpSpPr>
        <p:grpSpPr>
          <a:xfrm>
            <a:off x="177140" y="302183"/>
            <a:ext cx="2247679" cy="461665"/>
            <a:chOff x="177139" y="302180"/>
            <a:chExt cx="2247678" cy="461665"/>
          </a:xfrm>
          <a:scene3d>
            <a:camera prst="obliqueTopLeft"/>
            <a:lightRig rig="threePt" dir="t"/>
          </a:scene3d>
        </p:grpSpPr>
        <p:sp>
          <p:nvSpPr>
            <p:cNvPr id="58" name="TextBox 57"/>
            <p:cNvSpPr txBox="1"/>
            <p:nvPr/>
          </p:nvSpPr>
          <p:spPr>
            <a:xfrm>
              <a:off x="215239" y="302180"/>
              <a:ext cx="22095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spc="-151" dirty="0">
                  <a:solidFill>
                    <a:srgbClr val="042A54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03 </a:t>
              </a:r>
              <a:r>
                <a:rPr lang="ko-KR" altLang="en-US" sz="2400" spc="-151" dirty="0">
                  <a:solidFill>
                    <a:srgbClr val="042A54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프로젝트 개요</a:t>
              </a:r>
            </a:p>
          </p:txBody>
        </p:sp>
        <p:sp>
          <p:nvSpPr>
            <p:cNvPr id="3" name="직사각형 2"/>
            <p:cNvSpPr/>
            <p:nvPr/>
          </p:nvSpPr>
          <p:spPr>
            <a:xfrm>
              <a:off x="177139" y="381000"/>
              <a:ext cx="76200" cy="307182"/>
            </a:xfrm>
            <a:prstGeom prst="rect">
              <a:avLst/>
            </a:prstGeom>
            <a:solidFill>
              <a:srgbClr val="063E7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pc="-151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839424" y="694748"/>
            <a:ext cx="1746504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en-US" altLang="ko-KR" spc="-151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Client  –  Controller</a:t>
            </a:r>
            <a:endParaRPr lang="ko-KR" altLang="en-US" spc="-151" dirty="0">
              <a:solidFill>
                <a:srgbClr val="042A54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6" name="직선 연결선 5"/>
          <p:cNvCxnSpPr>
            <a:endCxn id="7" idx="1"/>
          </p:cNvCxnSpPr>
          <p:nvPr/>
        </p:nvCxnSpPr>
        <p:spPr>
          <a:xfrm flipV="1">
            <a:off x="2" y="879415"/>
            <a:ext cx="1839423" cy="3"/>
          </a:xfrm>
          <a:prstGeom prst="line">
            <a:avLst/>
          </a:prstGeom>
          <a:ln>
            <a:solidFill>
              <a:srgbClr val="042A54"/>
            </a:solidFill>
          </a:ln>
          <a:scene3d>
            <a:camera prst="obliqueTopLef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6" name="그룹 55">
            <a:extLst>
              <a:ext uri="{FF2B5EF4-FFF2-40B4-BE49-F238E27FC236}">
                <a16:creationId xmlns:a16="http://schemas.microsoft.com/office/drawing/2014/main" id="{18782F3C-D5AD-4DF8-990A-129FE303611F}"/>
              </a:ext>
            </a:extLst>
          </p:cNvPr>
          <p:cNvGrpSpPr/>
          <p:nvPr/>
        </p:nvGrpSpPr>
        <p:grpSpPr>
          <a:xfrm>
            <a:off x="3553268" y="1525207"/>
            <a:ext cx="2037463" cy="1088107"/>
            <a:chOff x="6271968" y="2569492"/>
            <a:chExt cx="2037462" cy="1088107"/>
          </a:xfrm>
        </p:grpSpPr>
        <p:sp>
          <p:nvSpPr>
            <p:cNvPr id="57" name="모서리가 둥근 직사각형 53">
              <a:extLst>
                <a:ext uri="{FF2B5EF4-FFF2-40B4-BE49-F238E27FC236}">
                  <a16:creationId xmlns:a16="http://schemas.microsoft.com/office/drawing/2014/main" id="{9ADA64B9-693F-4A70-A0F3-147B331B29B8}"/>
                </a:ext>
              </a:extLst>
            </p:cNvPr>
            <p:cNvSpPr/>
            <p:nvPr/>
          </p:nvSpPr>
          <p:spPr>
            <a:xfrm>
              <a:off x="6271968" y="2831182"/>
              <a:ext cx="2037462" cy="826417"/>
            </a:xfrm>
            <a:prstGeom prst="roundRect">
              <a:avLst>
                <a:gd name="adj" fmla="val 5439"/>
              </a:avLst>
            </a:prstGeom>
            <a:solidFill>
              <a:srgbClr val="57ABFF">
                <a:alpha val="23000"/>
              </a:srgbClr>
            </a:solidFill>
            <a:ln>
              <a:noFill/>
            </a:ln>
            <a:scene3d>
              <a:camera prst="obliqueTopLef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000" spc="-151" dirty="0" err="1">
                  <a:solidFill>
                    <a:srgbClr val="042A54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CThread</a:t>
              </a:r>
              <a:endParaRPr lang="en-US" altLang="ko-KR" sz="3000" spc="-151" dirty="0">
                <a:solidFill>
                  <a:srgbClr val="042A54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59" name="모서리가 둥근 직사각형 53">
              <a:extLst>
                <a:ext uri="{FF2B5EF4-FFF2-40B4-BE49-F238E27FC236}">
                  <a16:creationId xmlns:a16="http://schemas.microsoft.com/office/drawing/2014/main" id="{BB5C3B8E-95B2-4BF8-9047-099728B0DCA8}"/>
                </a:ext>
              </a:extLst>
            </p:cNvPr>
            <p:cNvSpPr/>
            <p:nvPr/>
          </p:nvSpPr>
          <p:spPr>
            <a:xfrm>
              <a:off x="6515541" y="2569492"/>
              <a:ext cx="1550316" cy="368970"/>
            </a:xfrm>
            <a:prstGeom prst="roundRect">
              <a:avLst>
                <a:gd name="adj" fmla="val 5439"/>
              </a:avLst>
            </a:prstGeom>
            <a:solidFill>
              <a:srgbClr val="042A54"/>
            </a:solidFill>
            <a:ln>
              <a:noFill/>
            </a:ln>
            <a:scene3d>
              <a:camera prst="obliqueTopLef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500" spc="-151" dirty="0">
                  <a:solidFill>
                    <a:schemeClr val="bg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Controller</a:t>
              </a:r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0A9DBF3F-67E5-4C16-A225-9E777C166F66}"/>
              </a:ext>
            </a:extLst>
          </p:cNvPr>
          <p:cNvSpPr txBox="1"/>
          <p:nvPr/>
        </p:nvSpPr>
        <p:spPr>
          <a:xfrm>
            <a:off x="2133841" y="2875002"/>
            <a:ext cx="4890576" cy="553998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3000" spc="-151" dirty="0">
                <a:solidFill>
                  <a:srgbClr val="042A5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Socket </a:t>
            </a:r>
            <a:r>
              <a:rPr lang="ko-KR" altLang="en-US" sz="3000" spc="-151" dirty="0">
                <a:solidFill>
                  <a:srgbClr val="042A5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통신을 도와주는 역할</a:t>
            </a:r>
            <a:endParaRPr lang="en-US" altLang="ko-KR" sz="3000" spc="-151" dirty="0">
              <a:solidFill>
                <a:srgbClr val="042A54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570D4D7E-43CC-4587-827A-C2A487A169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4578673"/>
              </p:ext>
            </p:extLst>
          </p:nvPr>
        </p:nvGraphicFramePr>
        <p:xfrm>
          <a:off x="1013742" y="3959902"/>
          <a:ext cx="7130774" cy="1905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955787">
                  <a:extLst>
                    <a:ext uri="{9D8B030D-6E8A-4147-A177-3AD203B41FA5}">
                      <a16:colId xmlns:a16="http://schemas.microsoft.com/office/drawing/2014/main" val="3991571329"/>
                    </a:ext>
                  </a:extLst>
                </a:gridCol>
                <a:gridCol w="4174987">
                  <a:extLst>
                    <a:ext uri="{9D8B030D-6E8A-4147-A177-3AD203B41FA5}">
                      <a16:colId xmlns:a16="http://schemas.microsoft.com/office/drawing/2014/main" val="1374207083"/>
                    </a:ext>
                  </a:extLst>
                </a:gridCol>
              </a:tblGrid>
              <a:tr h="3759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900" spc="-150" dirty="0" err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CThread</a:t>
                      </a:r>
                      <a:r>
                        <a:rPr lang="en-US" altLang="ko-KR" sz="1900" spc="-15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</a:t>
                      </a:r>
                      <a:r>
                        <a:rPr lang="en-US" altLang="ko-KR" sz="1900" spc="-150" dirty="0" err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ip</a:t>
                      </a:r>
                      <a:r>
                        <a:rPr lang="en-US" altLang="ko-KR" sz="1900" spc="-15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port, model, view)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인스턴스 정보 저장 및 </a:t>
                      </a:r>
                      <a:r>
                        <a:rPr lang="en-US" altLang="ko-KR" sz="1900" spc="-150" dirty="0" err="1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ip</a:t>
                      </a:r>
                      <a:r>
                        <a:rPr lang="en-US" altLang="ko-KR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port </a:t>
                      </a:r>
                      <a:r>
                        <a:rPr lang="ko-KR" altLang="en-US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정보 저장</a:t>
                      </a: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9530452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900" spc="-150" dirty="0" err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setSocket</a:t>
                      </a:r>
                      <a:r>
                        <a:rPr lang="en-US" altLang="ko-KR" sz="1900" spc="-15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Socket </a:t>
                      </a:r>
                      <a:r>
                        <a:rPr lang="ko-KR" altLang="en-US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객체 생성하여 데이터 출력을 준비</a:t>
                      </a: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8254437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900" spc="-150" dirty="0" err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sendMsg</a:t>
                      </a:r>
                      <a:r>
                        <a:rPr lang="en-US" altLang="ko-KR" sz="1900" spc="-15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(message)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메시지 내용을 서버로 전송</a:t>
                      </a: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5028253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900" spc="-150" dirty="0" err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closeSocket</a:t>
                      </a:r>
                      <a:r>
                        <a:rPr lang="en-US" altLang="ko-KR" sz="1900" spc="-15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연결된 </a:t>
                      </a:r>
                      <a:r>
                        <a:rPr lang="en-US" altLang="ko-KR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Socket</a:t>
                      </a:r>
                      <a:r>
                        <a:rPr lang="ko-KR" altLang="en-US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을 종료</a:t>
                      </a: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4287143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900" spc="-150" dirty="0" err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tcpThread</a:t>
                      </a:r>
                      <a:r>
                        <a:rPr lang="en-US" altLang="ko-KR" sz="1900" spc="-15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서버에서 데이터를 수신하여 </a:t>
                      </a:r>
                      <a:r>
                        <a:rPr lang="en-US" altLang="ko-KR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View</a:t>
                      </a:r>
                      <a:r>
                        <a:rPr lang="ko-KR" altLang="en-US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에 출력</a:t>
                      </a: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19629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08914796"/>
      </p:ext>
    </p:extLst>
  </p:cSld>
  <p:clrMapOvr>
    <a:masterClrMapping/>
  </p:clrMapOvr>
  <p:transition>
    <p:wipe dir="r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3" name="그룹 1062"/>
          <p:cNvGrpSpPr/>
          <p:nvPr/>
        </p:nvGrpSpPr>
        <p:grpSpPr>
          <a:xfrm>
            <a:off x="177140" y="302183"/>
            <a:ext cx="2247679" cy="461665"/>
            <a:chOff x="177139" y="302180"/>
            <a:chExt cx="2247678" cy="461665"/>
          </a:xfrm>
          <a:scene3d>
            <a:camera prst="obliqueTopLeft"/>
            <a:lightRig rig="threePt" dir="t"/>
          </a:scene3d>
        </p:grpSpPr>
        <p:sp>
          <p:nvSpPr>
            <p:cNvPr id="58" name="TextBox 57"/>
            <p:cNvSpPr txBox="1"/>
            <p:nvPr/>
          </p:nvSpPr>
          <p:spPr>
            <a:xfrm>
              <a:off x="215239" y="302180"/>
              <a:ext cx="22095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spc="-151" dirty="0">
                  <a:solidFill>
                    <a:srgbClr val="042A54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03 </a:t>
              </a:r>
              <a:r>
                <a:rPr lang="ko-KR" altLang="en-US" sz="2400" spc="-151" dirty="0">
                  <a:solidFill>
                    <a:srgbClr val="042A54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프로젝트 개요</a:t>
              </a:r>
            </a:p>
          </p:txBody>
        </p:sp>
        <p:sp>
          <p:nvSpPr>
            <p:cNvPr id="3" name="직사각형 2"/>
            <p:cNvSpPr/>
            <p:nvPr/>
          </p:nvSpPr>
          <p:spPr>
            <a:xfrm>
              <a:off x="177139" y="381000"/>
              <a:ext cx="76200" cy="307182"/>
            </a:xfrm>
            <a:prstGeom prst="rect">
              <a:avLst/>
            </a:prstGeom>
            <a:solidFill>
              <a:srgbClr val="063E7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pc="-151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839421" y="694748"/>
            <a:ext cx="1746504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en-US" altLang="ko-KR" spc="-151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Client  –  Controller</a:t>
            </a:r>
            <a:endParaRPr lang="ko-KR" altLang="en-US" spc="-151" dirty="0">
              <a:solidFill>
                <a:srgbClr val="042A54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6" name="직선 연결선 5"/>
          <p:cNvCxnSpPr>
            <a:endCxn id="7" idx="1"/>
          </p:cNvCxnSpPr>
          <p:nvPr/>
        </p:nvCxnSpPr>
        <p:spPr>
          <a:xfrm flipV="1">
            <a:off x="1" y="879415"/>
            <a:ext cx="1839420" cy="3"/>
          </a:xfrm>
          <a:prstGeom prst="line">
            <a:avLst/>
          </a:prstGeom>
          <a:ln>
            <a:solidFill>
              <a:srgbClr val="042A54"/>
            </a:solidFill>
          </a:ln>
          <a:scene3d>
            <a:camera prst="obliqueTopLef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6" name="그룹 55">
            <a:extLst>
              <a:ext uri="{FF2B5EF4-FFF2-40B4-BE49-F238E27FC236}">
                <a16:creationId xmlns:a16="http://schemas.microsoft.com/office/drawing/2014/main" id="{18782F3C-D5AD-4DF8-990A-129FE303611F}"/>
              </a:ext>
            </a:extLst>
          </p:cNvPr>
          <p:cNvGrpSpPr/>
          <p:nvPr/>
        </p:nvGrpSpPr>
        <p:grpSpPr>
          <a:xfrm>
            <a:off x="3553268" y="1525207"/>
            <a:ext cx="2037463" cy="1088107"/>
            <a:chOff x="6271968" y="2569492"/>
            <a:chExt cx="2037462" cy="1088107"/>
          </a:xfrm>
        </p:grpSpPr>
        <p:sp>
          <p:nvSpPr>
            <p:cNvPr id="57" name="모서리가 둥근 직사각형 53">
              <a:extLst>
                <a:ext uri="{FF2B5EF4-FFF2-40B4-BE49-F238E27FC236}">
                  <a16:creationId xmlns:a16="http://schemas.microsoft.com/office/drawing/2014/main" id="{9ADA64B9-693F-4A70-A0F3-147B331B29B8}"/>
                </a:ext>
              </a:extLst>
            </p:cNvPr>
            <p:cNvSpPr/>
            <p:nvPr/>
          </p:nvSpPr>
          <p:spPr>
            <a:xfrm>
              <a:off x="6271968" y="2831182"/>
              <a:ext cx="2037462" cy="826417"/>
            </a:xfrm>
            <a:prstGeom prst="roundRect">
              <a:avLst>
                <a:gd name="adj" fmla="val 5439"/>
              </a:avLst>
            </a:prstGeom>
            <a:solidFill>
              <a:srgbClr val="57ABFF">
                <a:alpha val="23000"/>
              </a:srgbClr>
            </a:solidFill>
            <a:ln>
              <a:noFill/>
            </a:ln>
            <a:scene3d>
              <a:camera prst="obliqueTopLef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000" spc="-151" dirty="0" err="1">
                  <a:solidFill>
                    <a:srgbClr val="042A54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CChatting</a:t>
              </a:r>
              <a:endParaRPr lang="en-US" altLang="ko-KR" sz="3000" spc="-151" dirty="0">
                <a:solidFill>
                  <a:srgbClr val="042A54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59" name="모서리가 둥근 직사각형 53">
              <a:extLst>
                <a:ext uri="{FF2B5EF4-FFF2-40B4-BE49-F238E27FC236}">
                  <a16:creationId xmlns:a16="http://schemas.microsoft.com/office/drawing/2014/main" id="{BB5C3B8E-95B2-4BF8-9047-099728B0DCA8}"/>
                </a:ext>
              </a:extLst>
            </p:cNvPr>
            <p:cNvSpPr/>
            <p:nvPr/>
          </p:nvSpPr>
          <p:spPr>
            <a:xfrm>
              <a:off x="6515541" y="2569492"/>
              <a:ext cx="1550316" cy="368970"/>
            </a:xfrm>
            <a:prstGeom prst="roundRect">
              <a:avLst>
                <a:gd name="adj" fmla="val 5439"/>
              </a:avLst>
            </a:prstGeom>
            <a:solidFill>
              <a:srgbClr val="042A54"/>
            </a:solidFill>
            <a:ln>
              <a:noFill/>
            </a:ln>
            <a:scene3d>
              <a:camera prst="obliqueTopLef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500" spc="-151" dirty="0">
                  <a:solidFill>
                    <a:schemeClr val="bg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Controller</a:t>
              </a:r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0A9DBF3F-67E5-4C16-A225-9E777C166F66}"/>
              </a:ext>
            </a:extLst>
          </p:cNvPr>
          <p:cNvSpPr txBox="1"/>
          <p:nvPr/>
        </p:nvSpPr>
        <p:spPr>
          <a:xfrm>
            <a:off x="1478891" y="2875002"/>
            <a:ext cx="6186219" cy="553998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ko-KR" altLang="en-US" sz="3000" spc="-151" dirty="0">
                <a:solidFill>
                  <a:srgbClr val="042A5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채팅 프로그램의 </a:t>
            </a:r>
            <a:r>
              <a:rPr lang="en-US" altLang="ko-KR" sz="3000" spc="-151" dirty="0">
                <a:solidFill>
                  <a:srgbClr val="042A5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View</a:t>
            </a:r>
            <a:r>
              <a:rPr lang="ko-KR" altLang="en-US" sz="3000" spc="-151" dirty="0">
                <a:solidFill>
                  <a:srgbClr val="042A5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를 제어하는 역할</a:t>
            </a:r>
            <a:endParaRPr lang="en-US" altLang="ko-KR" sz="3000" spc="-151" dirty="0">
              <a:solidFill>
                <a:srgbClr val="042A54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570D4D7E-43CC-4587-827A-C2A487A169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5540989"/>
              </p:ext>
            </p:extLst>
          </p:nvPr>
        </p:nvGraphicFramePr>
        <p:xfrm>
          <a:off x="1006613" y="3815633"/>
          <a:ext cx="7130774" cy="24841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955787">
                  <a:extLst>
                    <a:ext uri="{9D8B030D-6E8A-4147-A177-3AD203B41FA5}">
                      <a16:colId xmlns:a16="http://schemas.microsoft.com/office/drawing/2014/main" val="3991571329"/>
                    </a:ext>
                  </a:extLst>
                </a:gridCol>
                <a:gridCol w="4174987">
                  <a:extLst>
                    <a:ext uri="{9D8B030D-6E8A-4147-A177-3AD203B41FA5}">
                      <a16:colId xmlns:a16="http://schemas.microsoft.com/office/drawing/2014/main" val="1374207083"/>
                    </a:ext>
                  </a:extLst>
                </a:gridCol>
              </a:tblGrid>
              <a:tr h="3759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900" spc="-150" dirty="0" err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Cchatting</a:t>
                      </a:r>
                      <a:endParaRPr lang="en-US" altLang="ko-KR" sz="1900" spc="-150" dirty="0">
                        <a:solidFill>
                          <a:schemeClr val="accent2">
                            <a:lumMod val="5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900" spc="-15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(model, view, control)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인스턴스 정보 저장 및 액션 </a:t>
                      </a:r>
                      <a:r>
                        <a:rPr lang="ko-KR" altLang="en-US" sz="1900" spc="-150" dirty="0" err="1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리스너</a:t>
                      </a:r>
                      <a:r>
                        <a:rPr lang="ko-KR" altLang="en-US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등록</a:t>
                      </a: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79530452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900" spc="-150" dirty="0" err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closeEvent</a:t>
                      </a:r>
                      <a:r>
                        <a:rPr lang="en-US" altLang="ko-KR" sz="1900" spc="-15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프로그램 종료 시 </a:t>
                      </a:r>
                      <a:r>
                        <a:rPr lang="en-US" altLang="ko-KR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Socket close, Process kill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38254437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900" spc="-150" dirty="0" err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scrollEvent</a:t>
                      </a:r>
                      <a:r>
                        <a:rPr lang="en-US" altLang="ko-KR" sz="1900" spc="-15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(), </a:t>
                      </a:r>
                      <a:r>
                        <a:rPr lang="en-US" altLang="ko-KR" sz="1900" spc="-150" dirty="0" err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btnEvent</a:t>
                      </a:r>
                      <a:r>
                        <a:rPr lang="en-US" altLang="ko-KR" sz="1900" spc="-15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(), </a:t>
                      </a:r>
                      <a:r>
                        <a:rPr lang="en-US" altLang="ko-KR" sz="1900" spc="-150" dirty="0" err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textEvent</a:t>
                      </a:r>
                      <a:r>
                        <a:rPr lang="en-US" altLang="ko-KR" sz="1900" spc="-15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각 컨트롤러의 이벤트 선언</a:t>
                      </a: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(Scroll, Button, </a:t>
                      </a:r>
                      <a:r>
                        <a:rPr lang="en-US" altLang="ko-KR" sz="1900" spc="-150" dirty="0" err="1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TextField</a:t>
                      </a:r>
                      <a:r>
                        <a:rPr lang="en-US" altLang="ko-KR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65028253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900" spc="-150" dirty="0" err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getText</a:t>
                      </a:r>
                      <a:r>
                        <a:rPr lang="en-US" altLang="ko-KR" sz="1900" spc="-15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(), </a:t>
                      </a:r>
                      <a:r>
                        <a:rPr lang="en-US" altLang="ko-KR" sz="1900" spc="-150" dirty="0" err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clearText</a:t>
                      </a:r>
                      <a:r>
                        <a:rPr lang="en-US" altLang="ko-KR" sz="1900" spc="-15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900" spc="-150" dirty="0" err="1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TextField</a:t>
                      </a:r>
                      <a:r>
                        <a:rPr lang="ko-KR" altLang="en-US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의 값 가져오기 </a:t>
                      </a:r>
                      <a:r>
                        <a:rPr lang="en-US" altLang="ko-KR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/ </a:t>
                      </a:r>
                      <a:r>
                        <a:rPr lang="ko-KR" altLang="en-US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지우기</a:t>
                      </a: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04287143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900" spc="-150" dirty="0" err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addList</a:t>
                      </a:r>
                      <a:r>
                        <a:rPr lang="en-US" altLang="ko-KR" sz="1900" spc="-15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900" spc="-150" dirty="0" err="1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TextField</a:t>
                      </a:r>
                      <a:r>
                        <a:rPr lang="ko-KR" altLang="en-US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의 메시지 값을 </a:t>
                      </a:r>
                      <a:r>
                        <a:rPr lang="en-US" altLang="ko-KR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Model</a:t>
                      </a:r>
                      <a:r>
                        <a:rPr lang="ko-KR" altLang="en-US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의 </a:t>
                      </a:r>
                      <a:r>
                        <a:rPr lang="en-US" altLang="ko-KR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List</a:t>
                      </a:r>
                      <a:r>
                        <a:rPr lang="ko-KR" altLang="en-US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에 저장</a:t>
                      </a: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419629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68787780"/>
      </p:ext>
    </p:extLst>
  </p:cSld>
  <p:clrMapOvr>
    <a:masterClrMapping/>
  </p:clrMapOvr>
  <p:transition>
    <p:wipe dir="r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3" name="그룹 1062"/>
          <p:cNvGrpSpPr/>
          <p:nvPr/>
        </p:nvGrpSpPr>
        <p:grpSpPr>
          <a:xfrm>
            <a:off x="177140" y="302183"/>
            <a:ext cx="2247679" cy="461665"/>
            <a:chOff x="177139" y="302180"/>
            <a:chExt cx="2247678" cy="461665"/>
          </a:xfrm>
          <a:scene3d>
            <a:camera prst="obliqueTopLeft"/>
            <a:lightRig rig="threePt" dir="t"/>
          </a:scene3d>
        </p:grpSpPr>
        <p:sp>
          <p:nvSpPr>
            <p:cNvPr id="58" name="TextBox 57"/>
            <p:cNvSpPr txBox="1"/>
            <p:nvPr/>
          </p:nvSpPr>
          <p:spPr>
            <a:xfrm>
              <a:off x="215239" y="302180"/>
              <a:ext cx="22095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spc="-151" dirty="0">
                  <a:solidFill>
                    <a:srgbClr val="042A54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03 </a:t>
              </a:r>
              <a:r>
                <a:rPr lang="ko-KR" altLang="en-US" sz="2400" spc="-151" dirty="0">
                  <a:solidFill>
                    <a:srgbClr val="042A54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프로젝트 개요</a:t>
              </a:r>
            </a:p>
          </p:txBody>
        </p:sp>
        <p:sp>
          <p:nvSpPr>
            <p:cNvPr id="3" name="직사각형 2"/>
            <p:cNvSpPr/>
            <p:nvPr/>
          </p:nvSpPr>
          <p:spPr>
            <a:xfrm>
              <a:off x="177139" y="381000"/>
              <a:ext cx="76200" cy="307182"/>
            </a:xfrm>
            <a:prstGeom prst="rect">
              <a:avLst/>
            </a:prstGeom>
            <a:solidFill>
              <a:srgbClr val="063E7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pc="-151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2050635" y="694748"/>
            <a:ext cx="1324080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en-US" altLang="ko-KR" spc="-151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Client  –  View</a:t>
            </a:r>
            <a:endParaRPr lang="ko-KR" altLang="en-US" spc="-151" dirty="0">
              <a:solidFill>
                <a:srgbClr val="042A54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6" name="직선 연결선 5"/>
          <p:cNvCxnSpPr>
            <a:endCxn id="7" idx="1"/>
          </p:cNvCxnSpPr>
          <p:nvPr/>
        </p:nvCxnSpPr>
        <p:spPr>
          <a:xfrm flipV="1">
            <a:off x="1" y="879415"/>
            <a:ext cx="2050635" cy="3"/>
          </a:xfrm>
          <a:prstGeom prst="line">
            <a:avLst/>
          </a:prstGeom>
          <a:ln>
            <a:solidFill>
              <a:srgbClr val="042A54"/>
            </a:solidFill>
          </a:ln>
          <a:scene3d>
            <a:camera prst="obliqueTopLef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6" name="그룹 55">
            <a:extLst>
              <a:ext uri="{FF2B5EF4-FFF2-40B4-BE49-F238E27FC236}">
                <a16:creationId xmlns:a16="http://schemas.microsoft.com/office/drawing/2014/main" id="{18782F3C-D5AD-4DF8-990A-129FE303611F}"/>
              </a:ext>
            </a:extLst>
          </p:cNvPr>
          <p:cNvGrpSpPr/>
          <p:nvPr/>
        </p:nvGrpSpPr>
        <p:grpSpPr>
          <a:xfrm>
            <a:off x="3553268" y="1525207"/>
            <a:ext cx="2037463" cy="1088107"/>
            <a:chOff x="6271968" y="2569492"/>
            <a:chExt cx="2037462" cy="1088107"/>
          </a:xfrm>
        </p:grpSpPr>
        <p:sp>
          <p:nvSpPr>
            <p:cNvPr id="57" name="모서리가 둥근 직사각형 53">
              <a:extLst>
                <a:ext uri="{FF2B5EF4-FFF2-40B4-BE49-F238E27FC236}">
                  <a16:creationId xmlns:a16="http://schemas.microsoft.com/office/drawing/2014/main" id="{9ADA64B9-693F-4A70-A0F3-147B331B29B8}"/>
                </a:ext>
              </a:extLst>
            </p:cNvPr>
            <p:cNvSpPr/>
            <p:nvPr/>
          </p:nvSpPr>
          <p:spPr>
            <a:xfrm>
              <a:off x="6271968" y="2831182"/>
              <a:ext cx="2037462" cy="826417"/>
            </a:xfrm>
            <a:prstGeom prst="roundRect">
              <a:avLst>
                <a:gd name="adj" fmla="val 5439"/>
              </a:avLst>
            </a:prstGeom>
            <a:solidFill>
              <a:srgbClr val="57ABFF">
                <a:alpha val="23000"/>
              </a:srgbClr>
            </a:solidFill>
            <a:ln>
              <a:noFill/>
            </a:ln>
            <a:scene3d>
              <a:camera prst="obliqueTopLef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000" spc="-151" dirty="0" err="1">
                  <a:solidFill>
                    <a:srgbClr val="042A54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VChatting</a:t>
              </a:r>
              <a:endParaRPr lang="en-US" altLang="ko-KR" sz="3000" spc="-151" dirty="0">
                <a:solidFill>
                  <a:srgbClr val="042A54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59" name="모서리가 둥근 직사각형 53">
              <a:extLst>
                <a:ext uri="{FF2B5EF4-FFF2-40B4-BE49-F238E27FC236}">
                  <a16:creationId xmlns:a16="http://schemas.microsoft.com/office/drawing/2014/main" id="{BB5C3B8E-95B2-4BF8-9047-099728B0DCA8}"/>
                </a:ext>
              </a:extLst>
            </p:cNvPr>
            <p:cNvSpPr/>
            <p:nvPr/>
          </p:nvSpPr>
          <p:spPr>
            <a:xfrm>
              <a:off x="6515541" y="2569492"/>
              <a:ext cx="1550316" cy="368970"/>
            </a:xfrm>
            <a:prstGeom prst="roundRect">
              <a:avLst>
                <a:gd name="adj" fmla="val 5439"/>
              </a:avLst>
            </a:prstGeom>
            <a:solidFill>
              <a:srgbClr val="042A54"/>
            </a:solidFill>
            <a:ln>
              <a:noFill/>
            </a:ln>
            <a:scene3d>
              <a:camera prst="obliqueTopLef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500" spc="-151" dirty="0">
                  <a:solidFill>
                    <a:schemeClr val="bg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View</a:t>
              </a:r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0A9DBF3F-67E5-4C16-A225-9E777C166F66}"/>
              </a:ext>
            </a:extLst>
          </p:cNvPr>
          <p:cNvSpPr txBox="1"/>
          <p:nvPr/>
        </p:nvSpPr>
        <p:spPr>
          <a:xfrm>
            <a:off x="1478891" y="2875002"/>
            <a:ext cx="6186219" cy="553998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3000" spc="-151" dirty="0">
                <a:solidFill>
                  <a:srgbClr val="042A5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User</a:t>
            </a:r>
            <a:r>
              <a:rPr lang="ko-KR" altLang="en-US" sz="3000" spc="-151" dirty="0">
                <a:solidFill>
                  <a:srgbClr val="042A5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에게 화면을 보여주는 역할</a:t>
            </a:r>
            <a:endParaRPr lang="en-US" altLang="ko-KR" sz="3000" spc="-151" dirty="0">
              <a:solidFill>
                <a:srgbClr val="042A54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570D4D7E-43CC-4587-827A-C2A487A169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7591545"/>
              </p:ext>
            </p:extLst>
          </p:nvPr>
        </p:nvGraphicFramePr>
        <p:xfrm>
          <a:off x="1006612" y="3690688"/>
          <a:ext cx="7130774" cy="27736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955787">
                  <a:extLst>
                    <a:ext uri="{9D8B030D-6E8A-4147-A177-3AD203B41FA5}">
                      <a16:colId xmlns:a16="http://schemas.microsoft.com/office/drawing/2014/main" val="3991571329"/>
                    </a:ext>
                  </a:extLst>
                </a:gridCol>
                <a:gridCol w="4174987">
                  <a:extLst>
                    <a:ext uri="{9D8B030D-6E8A-4147-A177-3AD203B41FA5}">
                      <a16:colId xmlns:a16="http://schemas.microsoft.com/office/drawing/2014/main" val="1374207083"/>
                    </a:ext>
                  </a:extLst>
                </a:gridCol>
              </a:tblGrid>
              <a:tr h="6604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900" spc="-150" dirty="0" err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initFrame</a:t>
                      </a:r>
                      <a:r>
                        <a:rPr lang="en-US" altLang="ko-KR" sz="1900" spc="-15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(), </a:t>
                      </a:r>
                      <a:r>
                        <a:rPr lang="en-US" altLang="ko-KR" sz="1900" spc="-150" dirty="0" err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initContentPanel</a:t>
                      </a:r>
                      <a:r>
                        <a:rPr lang="en-US" altLang="ko-KR" sz="1900" spc="-15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(), </a:t>
                      </a:r>
                      <a:r>
                        <a:rPr lang="en-US" altLang="ko-KR" sz="1900" spc="-150" dirty="0" err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initInputPanel</a:t>
                      </a:r>
                      <a:r>
                        <a:rPr lang="en-US" altLang="ko-KR" sz="1900" spc="-15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GUI </a:t>
                      </a:r>
                      <a:r>
                        <a:rPr lang="ko-KR" altLang="en-US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생성</a:t>
                      </a: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(Frame, </a:t>
                      </a:r>
                      <a:r>
                        <a:rPr lang="en-US" altLang="ko-KR" sz="1900" spc="-150" dirty="0" err="1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ChattingPanel</a:t>
                      </a:r>
                      <a:r>
                        <a:rPr lang="en-US" altLang="ko-KR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en-US" altLang="ko-KR" sz="1900" spc="-150" dirty="0" err="1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InputPanel</a:t>
                      </a:r>
                      <a:r>
                        <a:rPr lang="en-US" altLang="ko-KR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79530452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900" spc="-150" dirty="0" err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setNickName</a:t>
                      </a:r>
                      <a:r>
                        <a:rPr lang="en-US" altLang="ko-KR" sz="1900" spc="-15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(), </a:t>
                      </a:r>
                      <a:r>
                        <a:rPr lang="en-US" altLang="ko-KR" sz="1900" spc="-150" dirty="0" err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setView</a:t>
                      </a:r>
                      <a:r>
                        <a:rPr lang="en-US" altLang="ko-KR" sz="1900" spc="-15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닉네임 설정 창 호출 </a:t>
                      </a:r>
                      <a:r>
                        <a:rPr lang="en-US" altLang="ko-KR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/ View</a:t>
                      </a:r>
                      <a:r>
                        <a:rPr lang="ko-KR" altLang="en-US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호출</a:t>
                      </a: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38254437"/>
                  </a:ext>
                </a:extLst>
              </a:tr>
              <a:tr h="6604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900" spc="-150" dirty="0" err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getButton</a:t>
                      </a:r>
                      <a:r>
                        <a:rPr lang="en-US" altLang="ko-KR" sz="1900" spc="-15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(), </a:t>
                      </a:r>
                      <a:r>
                        <a:rPr lang="en-US" altLang="ko-KR" sz="1900" spc="-150" dirty="0" err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getTextField</a:t>
                      </a:r>
                      <a:r>
                        <a:rPr lang="en-US" altLang="ko-KR" sz="1900" spc="-15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(),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900" spc="-150" dirty="0" err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getScrollPane</a:t>
                      </a:r>
                      <a:r>
                        <a:rPr lang="en-US" altLang="ko-KR" sz="1900" spc="-15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각 컨트롤러의 </a:t>
                      </a:r>
                      <a:r>
                        <a:rPr lang="en-US" altLang="ko-KR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Getter </a:t>
                      </a:r>
                      <a:r>
                        <a:rPr lang="ko-KR" altLang="en-US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메소드</a:t>
                      </a: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(Button, </a:t>
                      </a:r>
                      <a:r>
                        <a:rPr lang="en-US" altLang="ko-KR" sz="1900" spc="-150" dirty="0" err="1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TextField</a:t>
                      </a:r>
                      <a:r>
                        <a:rPr lang="en-US" altLang="ko-KR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, </a:t>
                      </a:r>
                      <a:r>
                        <a:rPr lang="en-US" altLang="ko-KR" sz="1900" spc="-150" dirty="0" err="1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ScrollPane</a:t>
                      </a:r>
                      <a:r>
                        <a:rPr lang="en-US" altLang="ko-KR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65028253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900" spc="-150" dirty="0" err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setError</a:t>
                      </a:r>
                      <a:r>
                        <a:rPr lang="en-US" altLang="ko-KR" sz="1900" spc="-15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Socket </a:t>
                      </a:r>
                      <a:r>
                        <a:rPr lang="ko-KR" altLang="en-US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연결이 원활하지 않을 때의 창 호출</a:t>
                      </a: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04287143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900" spc="-150" dirty="0" err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startView</a:t>
                      </a:r>
                      <a:r>
                        <a:rPr lang="en-US" altLang="ko-KR" sz="1900" spc="-15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GUI</a:t>
                      </a:r>
                      <a:r>
                        <a:rPr lang="ko-KR" altLang="en-US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를 생성하는 메소드들을 호출하여 </a:t>
                      </a:r>
                      <a:r>
                        <a:rPr lang="en-US" altLang="ko-KR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UI </a:t>
                      </a:r>
                      <a:r>
                        <a:rPr lang="ko-KR" altLang="en-US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출력</a:t>
                      </a: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419629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86635943"/>
      </p:ext>
    </p:extLst>
  </p:cSld>
  <p:clrMapOvr>
    <a:masterClrMapping/>
  </p:clrMapOvr>
  <p:transition>
    <p:wipe dir="r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3" name="그룹 1062"/>
          <p:cNvGrpSpPr/>
          <p:nvPr/>
        </p:nvGrpSpPr>
        <p:grpSpPr>
          <a:xfrm>
            <a:off x="177140" y="302183"/>
            <a:ext cx="2247679" cy="461665"/>
            <a:chOff x="177139" y="302180"/>
            <a:chExt cx="2247678" cy="461665"/>
          </a:xfrm>
          <a:scene3d>
            <a:camera prst="obliqueTopLeft"/>
            <a:lightRig rig="threePt" dir="t"/>
          </a:scene3d>
        </p:grpSpPr>
        <p:sp>
          <p:nvSpPr>
            <p:cNvPr id="58" name="TextBox 57"/>
            <p:cNvSpPr txBox="1"/>
            <p:nvPr/>
          </p:nvSpPr>
          <p:spPr>
            <a:xfrm>
              <a:off x="215239" y="302180"/>
              <a:ext cx="22095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spc="-151" dirty="0">
                  <a:solidFill>
                    <a:srgbClr val="042A54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03 </a:t>
              </a:r>
              <a:r>
                <a:rPr lang="ko-KR" altLang="en-US" sz="2400" spc="-151" dirty="0">
                  <a:solidFill>
                    <a:srgbClr val="042A54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프로젝트 개요</a:t>
              </a:r>
            </a:p>
          </p:txBody>
        </p:sp>
        <p:sp>
          <p:nvSpPr>
            <p:cNvPr id="3" name="직사각형 2"/>
            <p:cNvSpPr/>
            <p:nvPr/>
          </p:nvSpPr>
          <p:spPr>
            <a:xfrm>
              <a:off x="177139" y="381000"/>
              <a:ext cx="76200" cy="307182"/>
            </a:xfrm>
            <a:prstGeom prst="rect">
              <a:avLst/>
            </a:prstGeom>
            <a:solidFill>
              <a:srgbClr val="063E7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pc="-151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931359" y="694748"/>
            <a:ext cx="3562642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en-US" altLang="ko-KR" spc="-151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Client  –  </a:t>
            </a:r>
            <a:r>
              <a:rPr lang="ko-KR" altLang="en-US" spc="-151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주요 동작 알고리즘 </a:t>
            </a:r>
            <a:r>
              <a:rPr lang="en-US" altLang="ko-KR" spc="-151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(Main Class)</a:t>
            </a:r>
            <a:endParaRPr lang="ko-KR" altLang="en-US" spc="-151" dirty="0">
              <a:solidFill>
                <a:srgbClr val="042A54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6" name="직선 연결선 5"/>
          <p:cNvCxnSpPr>
            <a:endCxn id="7" idx="1"/>
          </p:cNvCxnSpPr>
          <p:nvPr/>
        </p:nvCxnSpPr>
        <p:spPr>
          <a:xfrm flipV="1">
            <a:off x="1" y="879415"/>
            <a:ext cx="931359" cy="3"/>
          </a:xfrm>
          <a:prstGeom prst="line">
            <a:avLst/>
          </a:prstGeom>
          <a:ln>
            <a:noFill/>
          </a:ln>
          <a:scene3d>
            <a:camera prst="obliqueTopLef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순서도: 수행의 시작/종료 1">
            <a:extLst>
              <a:ext uri="{FF2B5EF4-FFF2-40B4-BE49-F238E27FC236}">
                <a16:creationId xmlns:a16="http://schemas.microsoft.com/office/drawing/2014/main" id="{E6ADC41D-2D6A-481A-9A11-11397C8188EC}"/>
              </a:ext>
            </a:extLst>
          </p:cNvPr>
          <p:cNvSpPr/>
          <p:nvPr/>
        </p:nvSpPr>
        <p:spPr>
          <a:xfrm>
            <a:off x="1487891" y="1389635"/>
            <a:ext cx="1533525" cy="514351"/>
          </a:xfrm>
          <a:prstGeom prst="flowChartTerminator">
            <a:avLst/>
          </a:prstGeom>
          <a:solidFill>
            <a:srgbClr val="EAEFF7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b="1" i="1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Start</a:t>
            </a:r>
            <a:endParaRPr lang="ko-KR" altLang="en-US" b="1" i="1" dirty="0">
              <a:solidFill>
                <a:srgbClr val="042A54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DB22EB5-1048-4A08-808E-C78701C483A9}"/>
              </a:ext>
            </a:extLst>
          </p:cNvPr>
          <p:cNvSpPr/>
          <p:nvPr/>
        </p:nvSpPr>
        <p:spPr>
          <a:xfrm>
            <a:off x="471150" y="2122372"/>
            <a:ext cx="3567003" cy="933451"/>
          </a:xfrm>
          <a:prstGeom prst="rect">
            <a:avLst/>
          </a:prstGeom>
          <a:solidFill>
            <a:srgbClr val="EAEFF7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500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String </a:t>
            </a:r>
            <a:r>
              <a:rPr lang="en-US" altLang="ko-KR" sz="1500" b="1" dirty="0" err="1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ip</a:t>
            </a:r>
            <a:r>
              <a:rPr lang="en-US" altLang="ko-KR" sz="1500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= "192.168.0.12" </a:t>
            </a:r>
          </a:p>
          <a:p>
            <a:pPr algn="ctr"/>
            <a:r>
              <a:rPr lang="en-US" altLang="ko-KR" sz="1500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Int </a:t>
            </a:r>
            <a:r>
              <a:rPr lang="en-US" altLang="ko-KR" sz="1500" b="1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port</a:t>
            </a:r>
            <a:r>
              <a:rPr lang="en-US" altLang="ko-KR" sz="1500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= 8000; </a:t>
            </a:r>
          </a:p>
          <a:p>
            <a:pPr algn="ctr"/>
            <a:r>
              <a:rPr lang="en-US" altLang="ko-KR" sz="1500" dirty="0" err="1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CChatting</a:t>
            </a:r>
            <a:r>
              <a:rPr lang="en-US" altLang="ko-KR" sz="1500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500" b="1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controller</a:t>
            </a:r>
            <a:r>
              <a:rPr lang="en-US" altLang="ko-KR" sz="1500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;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979116E-75F4-4036-9016-3E58343FBF50}"/>
              </a:ext>
            </a:extLst>
          </p:cNvPr>
          <p:cNvSpPr/>
          <p:nvPr/>
        </p:nvSpPr>
        <p:spPr>
          <a:xfrm>
            <a:off x="471150" y="3310278"/>
            <a:ext cx="3567003" cy="1032783"/>
          </a:xfrm>
          <a:prstGeom prst="rect">
            <a:avLst/>
          </a:prstGeom>
          <a:solidFill>
            <a:srgbClr val="EAEFF7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500" dirty="0" err="1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MChatting</a:t>
            </a:r>
            <a:r>
              <a:rPr lang="en-US" altLang="ko-KR" sz="1500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500" b="1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model</a:t>
            </a:r>
            <a:r>
              <a:rPr lang="en-US" altLang="ko-KR" sz="1500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= new </a:t>
            </a:r>
            <a:r>
              <a:rPr lang="en-US" altLang="ko-KR" sz="1500" dirty="0" err="1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MChatting</a:t>
            </a:r>
            <a:r>
              <a:rPr lang="en-US" altLang="ko-KR" sz="1500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(); </a:t>
            </a:r>
            <a:r>
              <a:rPr lang="en-US" altLang="ko-KR" sz="1500" dirty="0" err="1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VChatting</a:t>
            </a:r>
            <a:r>
              <a:rPr lang="en-US" altLang="ko-KR" sz="1500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500" b="1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view</a:t>
            </a:r>
            <a:r>
              <a:rPr lang="en-US" altLang="ko-KR" sz="1500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= new </a:t>
            </a:r>
            <a:r>
              <a:rPr lang="en-US" altLang="ko-KR" sz="1500" dirty="0" err="1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VChatting</a:t>
            </a:r>
            <a:r>
              <a:rPr lang="en-US" altLang="ko-KR" sz="1500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(); </a:t>
            </a:r>
            <a:r>
              <a:rPr lang="en-US" altLang="ko-KR" sz="1500" dirty="0" err="1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CThread</a:t>
            </a:r>
            <a:r>
              <a:rPr lang="en-US" altLang="ko-KR" sz="1500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500" b="1" dirty="0" err="1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chatThread</a:t>
            </a:r>
            <a:r>
              <a:rPr lang="en-US" altLang="ko-KR" sz="1500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= </a:t>
            </a:r>
          </a:p>
          <a:p>
            <a:pPr algn="ctr"/>
            <a:r>
              <a:rPr lang="en-US" altLang="ko-KR" sz="1500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new </a:t>
            </a:r>
            <a:r>
              <a:rPr lang="en-US" altLang="ko-KR" sz="1500" dirty="0" err="1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CThread</a:t>
            </a:r>
            <a:r>
              <a:rPr lang="en-US" altLang="ko-KR" sz="1500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(</a:t>
            </a:r>
            <a:r>
              <a:rPr lang="en-US" altLang="ko-KR" sz="1500" dirty="0" err="1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ip</a:t>
            </a:r>
            <a:r>
              <a:rPr lang="en-US" altLang="ko-KR" sz="1500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, port, model, view);</a:t>
            </a:r>
          </a:p>
        </p:txBody>
      </p:sp>
      <p:sp>
        <p:nvSpPr>
          <p:cNvPr id="8" name="순서도: 판단 7">
            <a:extLst>
              <a:ext uri="{FF2B5EF4-FFF2-40B4-BE49-F238E27FC236}">
                <a16:creationId xmlns:a16="http://schemas.microsoft.com/office/drawing/2014/main" id="{920AFB8C-E25D-4D29-886E-4FECFC358911}"/>
              </a:ext>
            </a:extLst>
          </p:cNvPr>
          <p:cNvSpPr/>
          <p:nvPr/>
        </p:nvSpPr>
        <p:spPr>
          <a:xfrm>
            <a:off x="5105849" y="2215704"/>
            <a:ext cx="2882175" cy="883780"/>
          </a:xfrm>
          <a:prstGeom prst="flowChartDecision">
            <a:avLst/>
          </a:prstGeom>
          <a:solidFill>
            <a:srgbClr val="EAEFF7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500" dirty="0" err="1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chatThread</a:t>
            </a:r>
            <a:r>
              <a:rPr lang="en-US" altLang="ko-KR" sz="1500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  <a:p>
            <a:pPr algn="ctr"/>
            <a:r>
              <a:rPr lang="en-US" altLang="ko-KR" sz="1500" dirty="0" err="1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setSocket</a:t>
            </a:r>
            <a:r>
              <a:rPr lang="en-US" altLang="ko-KR" sz="1500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() ==true ?</a:t>
            </a:r>
          </a:p>
        </p:txBody>
      </p:sp>
      <p:sp>
        <p:nvSpPr>
          <p:cNvPr id="9" name="순서도: 종속 처리 8">
            <a:extLst>
              <a:ext uri="{FF2B5EF4-FFF2-40B4-BE49-F238E27FC236}">
                <a16:creationId xmlns:a16="http://schemas.microsoft.com/office/drawing/2014/main" id="{AE5EC62C-8065-4E63-A6EE-62DB175B50DD}"/>
              </a:ext>
            </a:extLst>
          </p:cNvPr>
          <p:cNvSpPr/>
          <p:nvPr/>
        </p:nvSpPr>
        <p:spPr>
          <a:xfrm>
            <a:off x="471150" y="4672958"/>
            <a:ext cx="3567003" cy="648377"/>
          </a:xfrm>
          <a:prstGeom prst="flowChartPredefinedProcess">
            <a:avLst/>
          </a:prstGeom>
          <a:solidFill>
            <a:srgbClr val="EAEFF7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500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Boolean </a:t>
            </a:r>
            <a:r>
              <a:rPr lang="en-US" altLang="ko-KR" sz="1500" b="1" dirty="0" err="1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setName</a:t>
            </a:r>
            <a:r>
              <a:rPr lang="en-US" altLang="ko-KR" sz="1500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= </a:t>
            </a:r>
            <a:r>
              <a:rPr lang="en-US" altLang="ko-KR" sz="1500" dirty="0" err="1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view.setNickName</a:t>
            </a:r>
            <a:r>
              <a:rPr lang="en-US" altLang="ko-KR" sz="1500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();</a:t>
            </a:r>
            <a:endParaRPr lang="ko-KR" altLang="en-US" sz="1500" dirty="0">
              <a:solidFill>
                <a:srgbClr val="042A54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8" name="순서도: 판단 17">
            <a:extLst>
              <a:ext uri="{FF2B5EF4-FFF2-40B4-BE49-F238E27FC236}">
                <a16:creationId xmlns:a16="http://schemas.microsoft.com/office/drawing/2014/main" id="{93F1C2A5-7C88-40E0-B26D-E71C3C03BD61}"/>
              </a:ext>
            </a:extLst>
          </p:cNvPr>
          <p:cNvSpPr/>
          <p:nvPr/>
        </p:nvSpPr>
        <p:spPr>
          <a:xfrm>
            <a:off x="1067749" y="5651493"/>
            <a:ext cx="2371239" cy="648377"/>
          </a:xfrm>
          <a:prstGeom prst="flowChartDecision">
            <a:avLst/>
          </a:prstGeom>
          <a:solidFill>
            <a:srgbClr val="EAEFF7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500" b="1" dirty="0" err="1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setName</a:t>
            </a:r>
            <a:r>
              <a:rPr lang="en-US" altLang="ko-KR" sz="1500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==true ?</a:t>
            </a:r>
          </a:p>
        </p:txBody>
      </p:sp>
      <p:sp>
        <p:nvSpPr>
          <p:cNvPr id="19" name="순서도: 종속 처리 18">
            <a:extLst>
              <a:ext uri="{FF2B5EF4-FFF2-40B4-BE49-F238E27FC236}">
                <a16:creationId xmlns:a16="http://schemas.microsoft.com/office/drawing/2014/main" id="{E3AE3D26-5E18-4A13-B0FC-2FACD9D37D16}"/>
              </a:ext>
            </a:extLst>
          </p:cNvPr>
          <p:cNvSpPr/>
          <p:nvPr/>
        </p:nvSpPr>
        <p:spPr>
          <a:xfrm>
            <a:off x="5029916" y="3512813"/>
            <a:ext cx="3037908" cy="648377"/>
          </a:xfrm>
          <a:prstGeom prst="flowChartPredefinedProcess">
            <a:avLst/>
          </a:prstGeom>
          <a:solidFill>
            <a:srgbClr val="EAEFF7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500" dirty="0" err="1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View.startView</a:t>
            </a:r>
            <a:r>
              <a:rPr lang="en-US" altLang="ko-KR" sz="1500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();</a:t>
            </a:r>
          </a:p>
          <a:p>
            <a:pPr algn="ctr"/>
            <a:r>
              <a:rPr lang="en-US" altLang="ko-KR" sz="1500" dirty="0" err="1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chatThread.tcpThread</a:t>
            </a:r>
            <a:r>
              <a:rPr lang="en-US" altLang="ko-KR" sz="1500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();</a:t>
            </a:r>
            <a:endParaRPr lang="ko-KR" altLang="en-US" sz="1500" dirty="0">
              <a:solidFill>
                <a:srgbClr val="042A54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0" name="순서도: 종속 처리 19">
            <a:extLst>
              <a:ext uri="{FF2B5EF4-FFF2-40B4-BE49-F238E27FC236}">
                <a16:creationId xmlns:a16="http://schemas.microsoft.com/office/drawing/2014/main" id="{132BB0F6-C206-4D7C-83FC-7F078B3E4E71}"/>
              </a:ext>
            </a:extLst>
          </p:cNvPr>
          <p:cNvSpPr/>
          <p:nvPr/>
        </p:nvSpPr>
        <p:spPr>
          <a:xfrm>
            <a:off x="5043789" y="4630856"/>
            <a:ext cx="3024035" cy="703484"/>
          </a:xfrm>
          <a:prstGeom prst="flowChartPredefinedProcess">
            <a:avLst/>
          </a:prstGeom>
          <a:solidFill>
            <a:srgbClr val="EAEFF7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500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Controller = </a:t>
            </a:r>
          </a:p>
          <a:p>
            <a:pPr algn="ctr"/>
            <a:r>
              <a:rPr lang="en-US" altLang="ko-KR" sz="1500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new </a:t>
            </a:r>
            <a:r>
              <a:rPr lang="en-US" altLang="ko-KR" sz="1500" dirty="0" err="1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CChatting</a:t>
            </a:r>
            <a:r>
              <a:rPr lang="en-US" altLang="ko-KR" sz="1500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(model, view, </a:t>
            </a:r>
            <a:r>
              <a:rPr lang="en-US" altLang="ko-KR" sz="1500" dirty="0" err="1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chatThread</a:t>
            </a:r>
            <a:r>
              <a:rPr lang="en-US" altLang="ko-KR" sz="1500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);</a:t>
            </a:r>
          </a:p>
        </p:txBody>
      </p:sp>
      <p:sp>
        <p:nvSpPr>
          <p:cNvPr id="21" name="순서도: 수행의 시작/종료 20">
            <a:extLst>
              <a:ext uri="{FF2B5EF4-FFF2-40B4-BE49-F238E27FC236}">
                <a16:creationId xmlns:a16="http://schemas.microsoft.com/office/drawing/2014/main" id="{9826391E-4719-4DDF-BD46-FA6F0DAE6608}"/>
              </a:ext>
            </a:extLst>
          </p:cNvPr>
          <p:cNvSpPr/>
          <p:nvPr/>
        </p:nvSpPr>
        <p:spPr>
          <a:xfrm>
            <a:off x="5790878" y="5668950"/>
            <a:ext cx="1533525" cy="514351"/>
          </a:xfrm>
          <a:prstGeom prst="flowChartTerminator">
            <a:avLst/>
          </a:prstGeom>
          <a:solidFill>
            <a:srgbClr val="EAEFF7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b="1" i="1" dirty="0">
                <a:solidFill>
                  <a:srgbClr val="042A54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END</a:t>
            </a:r>
            <a:endParaRPr lang="ko-KR" altLang="en-US" b="1" i="1" dirty="0">
              <a:solidFill>
                <a:srgbClr val="042A54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3" name="순서도: 종속 처리 22">
            <a:extLst>
              <a:ext uri="{FF2B5EF4-FFF2-40B4-BE49-F238E27FC236}">
                <a16:creationId xmlns:a16="http://schemas.microsoft.com/office/drawing/2014/main" id="{831BF8BC-EFAF-47A8-9B82-DD63744BCB43}"/>
              </a:ext>
            </a:extLst>
          </p:cNvPr>
          <p:cNvSpPr/>
          <p:nvPr/>
        </p:nvSpPr>
        <p:spPr>
          <a:xfrm>
            <a:off x="5530234" y="1360483"/>
            <a:ext cx="2033405" cy="648377"/>
          </a:xfrm>
          <a:prstGeom prst="flowChartPredefinedProcess">
            <a:avLst/>
          </a:prstGeom>
          <a:solidFill>
            <a:srgbClr val="EAEFF7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500" dirty="0" err="1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view.setError</a:t>
            </a:r>
            <a:r>
              <a:rPr lang="en-US" altLang="ko-KR" sz="1500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();</a:t>
            </a:r>
            <a:endParaRPr lang="ko-KR" altLang="en-US" sz="1500" dirty="0">
              <a:solidFill>
                <a:srgbClr val="042A54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89501FEB-540E-4FE8-BD49-294B048ED0E8}"/>
              </a:ext>
            </a:extLst>
          </p:cNvPr>
          <p:cNvCxnSpPr>
            <a:stCxn id="2" idx="2"/>
            <a:endCxn id="5" idx="0"/>
          </p:cNvCxnSpPr>
          <p:nvPr/>
        </p:nvCxnSpPr>
        <p:spPr>
          <a:xfrm flipH="1">
            <a:off x="2254652" y="1903986"/>
            <a:ext cx="2" cy="218386"/>
          </a:xfrm>
          <a:prstGeom prst="straightConnector1">
            <a:avLst/>
          </a:prstGeom>
          <a:ln w="28575">
            <a:solidFill>
              <a:srgbClr val="042A5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C7CB875B-55ED-47E6-AE89-0CB0C9143642}"/>
              </a:ext>
            </a:extLst>
          </p:cNvPr>
          <p:cNvCxnSpPr>
            <a:cxnSpLocks/>
            <a:stCxn id="5" idx="2"/>
            <a:endCxn id="14" idx="0"/>
          </p:cNvCxnSpPr>
          <p:nvPr/>
        </p:nvCxnSpPr>
        <p:spPr>
          <a:xfrm>
            <a:off x="2254652" y="3055823"/>
            <a:ext cx="0" cy="254455"/>
          </a:xfrm>
          <a:prstGeom prst="straightConnector1">
            <a:avLst/>
          </a:prstGeom>
          <a:ln w="28575">
            <a:solidFill>
              <a:srgbClr val="042A5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952B2165-A822-4DC6-8154-8FAE86A61FEE}"/>
              </a:ext>
            </a:extLst>
          </p:cNvPr>
          <p:cNvCxnSpPr>
            <a:cxnSpLocks/>
            <a:stCxn id="14" idx="2"/>
            <a:endCxn id="9" idx="0"/>
          </p:cNvCxnSpPr>
          <p:nvPr/>
        </p:nvCxnSpPr>
        <p:spPr>
          <a:xfrm>
            <a:off x="2254652" y="4343061"/>
            <a:ext cx="0" cy="329897"/>
          </a:xfrm>
          <a:prstGeom prst="straightConnector1">
            <a:avLst/>
          </a:prstGeom>
          <a:ln w="28575">
            <a:solidFill>
              <a:srgbClr val="042A5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2FB695D4-CB83-4F62-B2BC-5D8A44A4BE9D}"/>
              </a:ext>
            </a:extLst>
          </p:cNvPr>
          <p:cNvSpPr txBox="1"/>
          <p:nvPr/>
        </p:nvSpPr>
        <p:spPr>
          <a:xfrm>
            <a:off x="7708166" y="2732658"/>
            <a:ext cx="642788" cy="32316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1500" spc="-151" dirty="0">
                <a:solidFill>
                  <a:schemeClr val="accent2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False</a:t>
            </a:r>
          </a:p>
        </p:txBody>
      </p:sp>
      <p:cxnSp>
        <p:nvCxnSpPr>
          <p:cNvPr id="28" name="연결선: 꺾임 27">
            <a:extLst>
              <a:ext uri="{FF2B5EF4-FFF2-40B4-BE49-F238E27FC236}">
                <a16:creationId xmlns:a16="http://schemas.microsoft.com/office/drawing/2014/main" id="{C37CCC77-83FF-489A-854D-A393A98B6234}"/>
              </a:ext>
            </a:extLst>
          </p:cNvPr>
          <p:cNvCxnSpPr>
            <a:cxnSpLocks/>
            <a:stCxn id="18" idx="3"/>
            <a:endCxn id="8" idx="1"/>
          </p:cNvCxnSpPr>
          <p:nvPr/>
        </p:nvCxnSpPr>
        <p:spPr>
          <a:xfrm flipV="1">
            <a:off x="3438988" y="2657594"/>
            <a:ext cx="1666861" cy="3318088"/>
          </a:xfrm>
          <a:prstGeom prst="bentConnector3">
            <a:avLst>
              <a:gd name="adj1" fmla="val 75715"/>
            </a:avLst>
          </a:prstGeom>
          <a:ln w="285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05645A75-7D5F-46D6-BA1B-DF76810BEEF3}"/>
              </a:ext>
            </a:extLst>
          </p:cNvPr>
          <p:cNvSpPr txBox="1"/>
          <p:nvPr/>
        </p:nvSpPr>
        <p:spPr>
          <a:xfrm>
            <a:off x="3644023" y="5652516"/>
            <a:ext cx="642788" cy="323165"/>
          </a:xfrm>
          <a:prstGeom prst="rect">
            <a:avLst/>
          </a:prstGeom>
          <a:noFill/>
          <a:ln>
            <a:noFill/>
          </a:ln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1500" spc="-151" dirty="0">
                <a:solidFill>
                  <a:schemeClr val="accent6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True</a:t>
            </a:r>
          </a:p>
        </p:txBody>
      </p: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A95770B9-AE76-43E4-8D57-2506F0D2FF3D}"/>
              </a:ext>
            </a:extLst>
          </p:cNvPr>
          <p:cNvCxnSpPr>
            <a:cxnSpLocks/>
            <a:stCxn id="19" idx="2"/>
            <a:endCxn id="20" idx="0"/>
          </p:cNvCxnSpPr>
          <p:nvPr/>
        </p:nvCxnSpPr>
        <p:spPr>
          <a:xfrm>
            <a:off x="6548870" y="4161190"/>
            <a:ext cx="6937" cy="469666"/>
          </a:xfrm>
          <a:prstGeom prst="straightConnector1">
            <a:avLst/>
          </a:prstGeom>
          <a:ln w="28575">
            <a:solidFill>
              <a:srgbClr val="042A5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4" name="연결선: 꺾임 1033">
            <a:extLst>
              <a:ext uri="{FF2B5EF4-FFF2-40B4-BE49-F238E27FC236}">
                <a16:creationId xmlns:a16="http://schemas.microsoft.com/office/drawing/2014/main" id="{7AB627D3-7FEE-44C3-B3A6-681A8DD87B6E}"/>
              </a:ext>
            </a:extLst>
          </p:cNvPr>
          <p:cNvCxnSpPr>
            <a:cxnSpLocks/>
          </p:cNvCxnSpPr>
          <p:nvPr/>
        </p:nvCxnSpPr>
        <p:spPr>
          <a:xfrm rot="16200000" flipV="1">
            <a:off x="7370472" y="2029952"/>
            <a:ext cx="638644" cy="596460"/>
          </a:xfrm>
          <a:prstGeom prst="bentConnector3">
            <a:avLst>
              <a:gd name="adj1" fmla="val 50000"/>
            </a:avLst>
          </a:prstGeom>
          <a:ln w="2857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3" name="연결선: 꺾임 1042">
            <a:extLst>
              <a:ext uri="{FF2B5EF4-FFF2-40B4-BE49-F238E27FC236}">
                <a16:creationId xmlns:a16="http://schemas.microsoft.com/office/drawing/2014/main" id="{DDBB600B-1E67-4B1E-8CF2-2933AD750078}"/>
              </a:ext>
            </a:extLst>
          </p:cNvPr>
          <p:cNvCxnSpPr>
            <a:cxnSpLocks/>
            <a:stCxn id="23" idx="3"/>
            <a:endCxn id="21" idx="3"/>
          </p:cNvCxnSpPr>
          <p:nvPr/>
        </p:nvCxnSpPr>
        <p:spPr>
          <a:xfrm flipH="1">
            <a:off x="7324403" y="1684672"/>
            <a:ext cx="239236" cy="4241454"/>
          </a:xfrm>
          <a:prstGeom prst="bentConnector3">
            <a:avLst>
              <a:gd name="adj1" fmla="val -402124"/>
            </a:avLst>
          </a:prstGeom>
          <a:ln w="28575">
            <a:solidFill>
              <a:srgbClr val="042A5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직선 화살표 연결선 97">
            <a:extLst>
              <a:ext uri="{FF2B5EF4-FFF2-40B4-BE49-F238E27FC236}">
                <a16:creationId xmlns:a16="http://schemas.microsoft.com/office/drawing/2014/main" id="{28FF8F3A-DE0A-404D-8BDC-AAC9FDDFC0CF}"/>
              </a:ext>
            </a:extLst>
          </p:cNvPr>
          <p:cNvCxnSpPr>
            <a:cxnSpLocks/>
            <a:stCxn id="23" idx="2"/>
            <a:endCxn id="8" idx="0"/>
          </p:cNvCxnSpPr>
          <p:nvPr/>
        </p:nvCxnSpPr>
        <p:spPr>
          <a:xfrm>
            <a:off x="6546937" y="2008860"/>
            <a:ext cx="0" cy="206844"/>
          </a:xfrm>
          <a:prstGeom prst="straightConnector1">
            <a:avLst/>
          </a:prstGeom>
          <a:ln w="28575">
            <a:solidFill>
              <a:srgbClr val="042A5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4" name="직선 화살표 연결선 1083">
            <a:extLst>
              <a:ext uri="{FF2B5EF4-FFF2-40B4-BE49-F238E27FC236}">
                <a16:creationId xmlns:a16="http://schemas.microsoft.com/office/drawing/2014/main" id="{D95446B5-8B12-4401-A042-1671B4A243F9}"/>
              </a:ext>
            </a:extLst>
          </p:cNvPr>
          <p:cNvCxnSpPr>
            <a:stCxn id="8" idx="2"/>
            <a:endCxn id="19" idx="0"/>
          </p:cNvCxnSpPr>
          <p:nvPr/>
        </p:nvCxnSpPr>
        <p:spPr>
          <a:xfrm>
            <a:off x="6546937" y="3099484"/>
            <a:ext cx="1933" cy="413329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TextBox 131">
            <a:extLst>
              <a:ext uri="{FF2B5EF4-FFF2-40B4-BE49-F238E27FC236}">
                <a16:creationId xmlns:a16="http://schemas.microsoft.com/office/drawing/2014/main" id="{C5904832-915B-4CC6-8AC8-9FF50F35C5A4}"/>
              </a:ext>
            </a:extLst>
          </p:cNvPr>
          <p:cNvSpPr txBox="1"/>
          <p:nvPr/>
        </p:nvSpPr>
        <p:spPr>
          <a:xfrm>
            <a:off x="6498824" y="3128060"/>
            <a:ext cx="642788" cy="323165"/>
          </a:xfrm>
          <a:prstGeom prst="rect">
            <a:avLst/>
          </a:prstGeom>
          <a:noFill/>
          <a:ln>
            <a:noFill/>
          </a:ln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1500" spc="-151" dirty="0">
                <a:solidFill>
                  <a:schemeClr val="accent6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True</a:t>
            </a:r>
          </a:p>
        </p:txBody>
      </p:sp>
      <p:cxnSp>
        <p:nvCxnSpPr>
          <p:cNvPr id="135" name="연결선: 꺾임 134">
            <a:extLst>
              <a:ext uri="{FF2B5EF4-FFF2-40B4-BE49-F238E27FC236}">
                <a16:creationId xmlns:a16="http://schemas.microsoft.com/office/drawing/2014/main" id="{E59DF546-002C-4BE3-8D91-F7FB8C8704B9}"/>
              </a:ext>
            </a:extLst>
          </p:cNvPr>
          <p:cNvCxnSpPr>
            <a:cxnSpLocks/>
            <a:stCxn id="18" idx="2"/>
            <a:endCxn id="23" idx="1"/>
          </p:cNvCxnSpPr>
          <p:nvPr/>
        </p:nvCxnSpPr>
        <p:spPr>
          <a:xfrm rot="5400000" flipH="1" flipV="1">
            <a:off x="1584202" y="2353838"/>
            <a:ext cx="4615198" cy="3276865"/>
          </a:xfrm>
          <a:prstGeom prst="bentConnector4">
            <a:avLst>
              <a:gd name="adj1" fmla="val -4953"/>
              <a:gd name="adj2" fmla="val 68091"/>
            </a:avLst>
          </a:prstGeom>
          <a:ln w="28575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2" name="TextBox 141">
            <a:extLst>
              <a:ext uri="{FF2B5EF4-FFF2-40B4-BE49-F238E27FC236}">
                <a16:creationId xmlns:a16="http://schemas.microsoft.com/office/drawing/2014/main" id="{F5A51E0C-D2D7-4432-AD62-A3ADB4F2A485}"/>
              </a:ext>
            </a:extLst>
          </p:cNvPr>
          <p:cNvSpPr txBox="1"/>
          <p:nvPr/>
        </p:nvSpPr>
        <p:spPr>
          <a:xfrm>
            <a:off x="2253368" y="6231160"/>
            <a:ext cx="642788" cy="323165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1500" spc="-151" dirty="0">
                <a:solidFill>
                  <a:schemeClr val="accent2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False</a:t>
            </a:r>
          </a:p>
        </p:txBody>
      </p:sp>
      <p:cxnSp>
        <p:nvCxnSpPr>
          <p:cNvPr id="150" name="직선 화살표 연결선 149">
            <a:extLst>
              <a:ext uri="{FF2B5EF4-FFF2-40B4-BE49-F238E27FC236}">
                <a16:creationId xmlns:a16="http://schemas.microsoft.com/office/drawing/2014/main" id="{29F7A186-D4C2-45B0-A3AB-CA2BE228CBD5}"/>
              </a:ext>
            </a:extLst>
          </p:cNvPr>
          <p:cNvCxnSpPr>
            <a:cxnSpLocks/>
            <a:endCxn id="18" idx="0"/>
          </p:cNvCxnSpPr>
          <p:nvPr/>
        </p:nvCxnSpPr>
        <p:spPr>
          <a:xfrm>
            <a:off x="2253368" y="5334340"/>
            <a:ext cx="1" cy="317153"/>
          </a:xfrm>
          <a:prstGeom prst="straightConnector1">
            <a:avLst/>
          </a:prstGeom>
          <a:ln w="28575">
            <a:solidFill>
              <a:srgbClr val="042A5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6853333"/>
      </p:ext>
    </p:extLst>
  </p:cSld>
  <p:clrMapOvr>
    <a:masterClrMapping/>
  </p:clrMapOvr>
  <p:transition>
    <p:wipe dir="r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3" name="그룹 1062"/>
          <p:cNvGrpSpPr/>
          <p:nvPr/>
        </p:nvGrpSpPr>
        <p:grpSpPr>
          <a:xfrm>
            <a:off x="177140" y="302183"/>
            <a:ext cx="2247679" cy="461665"/>
            <a:chOff x="177139" y="302180"/>
            <a:chExt cx="2247678" cy="461665"/>
          </a:xfrm>
          <a:scene3d>
            <a:camera prst="obliqueTopLeft"/>
            <a:lightRig rig="threePt" dir="t"/>
          </a:scene3d>
        </p:grpSpPr>
        <p:sp>
          <p:nvSpPr>
            <p:cNvPr id="58" name="TextBox 57"/>
            <p:cNvSpPr txBox="1"/>
            <p:nvPr/>
          </p:nvSpPr>
          <p:spPr>
            <a:xfrm>
              <a:off x="215239" y="302180"/>
              <a:ext cx="22095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spc="-151" dirty="0">
                  <a:solidFill>
                    <a:srgbClr val="042A54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03 </a:t>
              </a:r>
              <a:r>
                <a:rPr lang="ko-KR" altLang="en-US" sz="2400" spc="-151" dirty="0">
                  <a:solidFill>
                    <a:srgbClr val="042A54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프로젝트 개요</a:t>
              </a:r>
            </a:p>
          </p:txBody>
        </p:sp>
        <p:sp>
          <p:nvSpPr>
            <p:cNvPr id="3" name="직사각형 2"/>
            <p:cNvSpPr/>
            <p:nvPr/>
          </p:nvSpPr>
          <p:spPr>
            <a:xfrm>
              <a:off x="177139" y="381000"/>
              <a:ext cx="76200" cy="307182"/>
            </a:xfrm>
            <a:prstGeom prst="rect">
              <a:avLst/>
            </a:prstGeom>
            <a:solidFill>
              <a:srgbClr val="063E7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pc="-151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893286" y="694748"/>
            <a:ext cx="1638782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en-US" altLang="ko-KR" spc="-151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Server – Server.js</a:t>
            </a:r>
            <a:endParaRPr lang="ko-KR" altLang="en-US" spc="-151" dirty="0">
              <a:solidFill>
                <a:srgbClr val="042A54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6" name="직선 연결선 5"/>
          <p:cNvCxnSpPr>
            <a:endCxn id="7" idx="1"/>
          </p:cNvCxnSpPr>
          <p:nvPr/>
        </p:nvCxnSpPr>
        <p:spPr>
          <a:xfrm flipV="1">
            <a:off x="1" y="879414"/>
            <a:ext cx="1893285" cy="6"/>
          </a:xfrm>
          <a:prstGeom prst="line">
            <a:avLst/>
          </a:prstGeom>
          <a:ln>
            <a:solidFill>
              <a:srgbClr val="042A54"/>
            </a:solidFill>
          </a:ln>
          <a:scene3d>
            <a:camera prst="obliqueTopLef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0A9DBF3F-67E5-4C16-A225-9E777C166F66}"/>
              </a:ext>
            </a:extLst>
          </p:cNvPr>
          <p:cNvSpPr txBox="1"/>
          <p:nvPr/>
        </p:nvSpPr>
        <p:spPr>
          <a:xfrm>
            <a:off x="1545564" y="2686411"/>
            <a:ext cx="6186219" cy="553998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altLang="ko-KR" sz="3000" spc="-151" dirty="0">
                <a:solidFill>
                  <a:srgbClr val="042A5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Node.js</a:t>
            </a:r>
            <a:r>
              <a:rPr lang="ko-KR" altLang="en-US" sz="3000" spc="-151" dirty="0">
                <a:solidFill>
                  <a:srgbClr val="042A5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의 비동기 </a:t>
            </a:r>
            <a:r>
              <a:rPr lang="en-US" altLang="ko-KR" sz="3000" spc="-151" dirty="0">
                <a:solidFill>
                  <a:srgbClr val="042A5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TCP Socket </a:t>
            </a:r>
            <a:r>
              <a:rPr lang="ko-KR" altLang="en-US" sz="3000" spc="-151" dirty="0">
                <a:solidFill>
                  <a:srgbClr val="042A54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서버</a:t>
            </a:r>
            <a:endParaRPr lang="en-US" altLang="ko-KR" sz="3000" spc="-151" dirty="0">
              <a:solidFill>
                <a:srgbClr val="042A54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570D4D7E-43CC-4587-827A-C2A487A169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4726300"/>
              </p:ext>
            </p:extLst>
          </p:nvPr>
        </p:nvGraphicFramePr>
        <p:xfrm>
          <a:off x="884305" y="3456382"/>
          <a:ext cx="7508738" cy="303845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433414">
                  <a:extLst>
                    <a:ext uri="{9D8B030D-6E8A-4147-A177-3AD203B41FA5}">
                      <a16:colId xmlns:a16="http://schemas.microsoft.com/office/drawing/2014/main" val="3991571329"/>
                    </a:ext>
                  </a:extLst>
                </a:gridCol>
                <a:gridCol w="4075324">
                  <a:extLst>
                    <a:ext uri="{9D8B030D-6E8A-4147-A177-3AD203B41FA5}">
                      <a16:colId xmlns:a16="http://schemas.microsoft.com/office/drawing/2014/main" val="1374207083"/>
                    </a:ext>
                  </a:extLst>
                </a:gridCol>
              </a:tblGrid>
              <a:tr h="26300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900" spc="-150" dirty="0" err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Server.listen</a:t>
                      </a:r>
                      <a:r>
                        <a:rPr lang="en-US" altLang="ko-KR" sz="1900" spc="-15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(5000, function())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포트 </a:t>
                      </a:r>
                      <a:r>
                        <a:rPr lang="en-US" altLang="ko-KR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5000</a:t>
                      </a:r>
                      <a:r>
                        <a:rPr lang="ko-KR" altLang="en-US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번을 사용하는 </a:t>
                      </a:r>
                      <a:r>
                        <a:rPr lang="en-US" altLang="ko-KR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TCP </a:t>
                      </a:r>
                      <a:r>
                        <a:rPr lang="ko-KR" altLang="en-US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서버를 생성</a:t>
                      </a: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81778459"/>
                  </a:ext>
                </a:extLst>
              </a:tr>
              <a:tr h="26300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900" spc="-150" dirty="0" err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net.createServer</a:t>
                      </a:r>
                      <a:r>
                        <a:rPr lang="en-US" altLang="ko-KR" sz="1900" spc="-15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Net Server </a:t>
                      </a:r>
                      <a:r>
                        <a:rPr lang="ko-KR" altLang="en-US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객체를 생성</a:t>
                      </a: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79530452"/>
                  </a:ext>
                </a:extLst>
              </a:tr>
              <a:tr h="26300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900" spc="-150" dirty="0" err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socket.on</a:t>
                      </a:r>
                      <a:r>
                        <a:rPr lang="en-US" altLang="ko-KR" sz="1900" spc="-15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(‘data’, function(data))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Client</a:t>
                      </a:r>
                      <a:r>
                        <a:rPr lang="ko-KR" altLang="en-US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에서 데이터를 수신하면 실행</a:t>
                      </a: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38254437"/>
                  </a:ext>
                </a:extLst>
              </a:tr>
              <a:tr h="46289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900" spc="-150" dirty="0" err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socket.on</a:t>
                      </a:r>
                      <a:r>
                        <a:rPr lang="en-US" altLang="ko-KR" sz="1900" spc="-15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(‘end’, function(data))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Client</a:t>
                      </a:r>
                      <a:r>
                        <a:rPr lang="ko-KR" altLang="en-US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에서 </a:t>
                      </a:r>
                      <a:r>
                        <a:rPr lang="en-US" altLang="ko-KR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Socket </a:t>
                      </a:r>
                      <a:r>
                        <a:rPr lang="ko-KR" altLang="en-US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연결 해제 시 실행</a:t>
                      </a: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65028253"/>
                  </a:ext>
                </a:extLst>
              </a:tr>
              <a:tr h="26300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900" spc="-150" dirty="0" err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socket.on</a:t>
                      </a:r>
                      <a:r>
                        <a:rPr lang="en-US" altLang="ko-KR" sz="1900" spc="-15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(‘error’, function(data))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Socket </a:t>
                      </a:r>
                      <a:r>
                        <a:rPr lang="ko-KR" altLang="en-US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에러가 발생 시 실행</a:t>
                      </a: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04287143"/>
                  </a:ext>
                </a:extLst>
              </a:tr>
              <a:tr h="29994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900" spc="-150" dirty="0" err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socket.on</a:t>
                      </a:r>
                      <a:r>
                        <a:rPr lang="en-US" altLang="ko-KR" sz="1900" spc="-15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(‘close’, function(data))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Server</a:t>
                      </a:r>
                      <a:r>
                        <a:rPr lang="ko-KR" altLang="en-US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에서 </a:t>
                      </a:r>
                      <a:r>
                        <a:rPr lang="en-US" altLang="ko-KR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Socket </a:t>
                      </a:r>
                      <a:r>
                        <a:rPr lang="ko-KR" altLang="en-US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연결 해제 시 실행</a:t>
                      </a: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41962952"/>
                  </a:ext>
                </a:extLst>
              </a:tr>
              <a:tr h="29994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900" spc="-150" dirty="0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broadcast(message, sender)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서버에게 데이터를 전송한 </a:t>
                      </a:r>
                      <a:r>
                        <a:rPr lang="en-US" altLang="ko-KR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Client</a:t>
                      </a:r>
                      <a:r>
                        <a:rPr lang="ko-KR" altLang="en-US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를 제외한 모든 </a:t>
                      </a:r>
                      <a:r>
                        <a:rPr lang="en-US" altLang="ko-KR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Client</a:t>
                      </a:r>
                      <a:r>
                        <a:rPr lang="ko-KR" altLang="en-US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에게 데이터 전송</a:t>
                      </a: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03866295"/>
                  </a:ext>
                </a:extLst>
              </a:tr>
            </a:tbl>
          </a:graphicData>
        </a:graphic>
      </p:graphicFrame>
      <p:grpSp>
        <p:nvGrpSpPr>
          <p:cNvPr id="13" name="그룹 12">
            <a:extLst>
              <a:ext uri="{FF2B5EF4-FFF2-40B4-BE49-F238E27FC236}">
                <a16:creationId xmlns:a16="http://schemas.microsoft.com/office/drawing/2014/main" id="{4DF40321-BF5A-48F3-A4D1-8A5B6D136FB1}"/>
              </a:ext>
            </a:extLst>
          </p:cNvPr>
          <p:cNvGrpSpPr/>
          <p:nvPr/>
        </p:nvGrpSpPr>
        <p:grpSpPr>
          <a:xfrm>
            <a:off x="3553268" y="1382332"/>
            <a:ext cx="2037463" cy="1088107"/>
            <a:chOff x="6271968" y="2569492"/>
            <a:chExt cx="2037462" cy="1088107"/>
          </a:xfrm>
        </p:grpSpPr>
        <p:sp>
          <p:nvSpPr>
            <p:cNvPr id="14" name="모서리가 둥근 직사각형 53">
              <a:extLst>
                <a:ext uri="{FF2B5EF4-FFF2-40B4-BE49-F238E27FC236}">
                  <a16:creationId xmlns:a16="http://schemas.microsoft.com/office/drawing/2014/main" id="{2B330052-D55F-40EE-98C9-E56F6F45EC27}"/>
                </a:ext>
              </a:extLst>
            </p:cNvPr>
            <p:cNvSpPr/>
            <p:nvPr/>
          </p:nvSpPr>
          <p:spPr>
            <a:xfrm>
              <a:off x="6271968" y="2831182"/>
              <a:ext cx="2037462" cy="826417"/>
            </a:xfrm>
            <a:prstGeom prst="roundRect">
              <a:avLst>
                <a:gd name="adj" fmla="val 5439"/>
              </a:avLst>
            </a:prstGeom>
            <a:solidFill>
              <a:srgbClr val="57ABFF">
                <a:alpha val="23000"/>
              </a:srgbClr>
            </a:solidFill>
            <a:ln>
              <a:noFill/>
            </a:ln>
            <a:scene3d>
              <a:camera prst="obliqueTopLef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000" spc="-151" dirty="0">
                  <a:solidFill>
                    <a:srgbClr val="042A54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Server.js</a:t>
              </a:r>
            </a:p>
          </p:txBody>
        </p:sp>
        <p:sp>
          <p:nvSpPr>
            <p:cNvPr id="15" name="모서리가 둥근 직사각형 53">
              <a:extLst>
                <a:ext uri="{FF2B5EF4-FFF2-40B4-BE49-F238E27FC236}">
                  <a16:creationId xmlns:a16="http://schemas.microsoft.com/office/drawing/2014/main" id="{A3189FE1-96FD-424C-8E0B-E4F74E71D430}"/>
                </a:ext>
              </a:extLst>
            </p:cNvPr>
            <p:cNvSpPr/>
            <p:nvPr/>
          </p:nvSpPr>
          <p:spPr>
            <a:xfrm>
              <a:off x="6515541" y="2569492"/>
              <a:ext cx="1550316" cy="368970"/>
            </a:xfrm>
            <a:prstGeom prst="roundRect">
              <a:avLst>
                <a:gd name="adj" fmla="val 5439"/>
              </a:avLst>
            </a:prstGeom>
            <a:solidFill>
              <a:srgbClr val="042A54"/>
            </a:solidFill>
            <a:ln>
              <a:noFill/>
            </a:ln>
            <a:scene3d>
              <a:camera prst="obliqueTopLef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500" spc="-151" dirty="0">
                  <a:solidFill>
                    <a:schemeClr val="bg1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Server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75741115"/>
      </p:ext>
    </p:extLst>
  </p:cSld>
  <p:clrMapOvr>
    <a:masterClrMapping/>
  </p:clrMapOvr>
  <p:transition>
    <p:wipe dir="r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3" name="그룹 1062"/>
          <p:cNvGrpSpPr/>
          <p:nvPr/>
        </p:nvGrpSpPr>
        <p:grpSpPr>
          <a:xfrm>
            <a:off x="177141" y="302183"/>
            <a:ext cx="2247679" cy="461665"/>
            <a:chOff x="177139" y="302180"/>
            <a:chExt cx="2247679" cy="461665"/>
          </a:xfrm>
          <a:scene3d>
            <a:camera prst="obliqueTopLeft"/>
            <a:lightRig rig="threePt" dir="t"/>
          </a:scene3d>
        </p:grpSpPr>
        <p:sp>
          <p:nvSpPr>
            <p:cNvPr id="58" name="TextBox 57"/>
            <p:cNvSpPr txBox="1"/>
            <p:nvPr/>
          </p:nvSpPr>
          <p:spPr>
            <a:xfrm>
              <a:off x="215239" y="302180"/>
              <a:ext cx="220957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spc="-151" dirty="0">
                  <a:solidFill>
                    <a:srgbClr val="042A54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03 </a:t>
              </a:r>
              <a:r>
                <a:rPr lang="ko-KR" altLang="en-US" sz="2400" spc="-151" dirty="0">
                  <a:solidFill>
                    <a:srgbClr val="042A54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프로젝트 개요</a:t>
              </a:r>
            </a:p>
          </p:txBody>
        </p:sp>
        <p:sp>
          <p:nvSpPr>
            <p:cNvPr id="3" name="직사각형 2"/>
            <p:cNvSpPr/>
            <p:nvPr/>
          </p:nvSpPr>
          <p:spPr>
            <a:xfrm>
              <a:off x="177139" y="381000"/>
              <a:ext cx="76200" cy="307182"/>
            </a:xfrm>
            <a:prstGeom prst="rect">
              <a:avLst/>
            </a:prstGeom>
            <a:solidFill>
              <a:srgbClr val="063E7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pc="-151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2239078" y="694748"/>
            <a:ext cx="947183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pc="-151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알고리즘</a:t>
            </a:r>
          </a:p>
        </p:txBody>
      </p:sp>
      <p:cxnSp>
        <p:nvCxnSpPr>
          <p:cNvPr id="6" name="직선 연결선 5"/>
          <p:cNvCxnSpPr>
            <a:endCxn id="7" idx="1"/>
          </p:cNvCxnSpPr>
          <p:nvPr/>
        </p:nvCxnSpPr>
        <p:spPr>
          <a:xfrm flipV="1">
            <a:off x="2" y="879414"/>
            <a:ext cx="2239076" cy="6"/>
          </a:xfrm>
          <a:prstGeom prst="line">
            <a:avLst/>
          </a:prstGeom>
          <a:ln>
            <a:solidFill>
              <a:srgbClr val="042A54"/>
            </a:solidFill>
          </a:ln>
          <a:scene3d>
            <a:camera prst="obliqueTopLef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1">
            <a:extLst>
              <a:ext uri="{FF2B5EF4-FFF2-40B4-BE49-F238E27FC236}">
                <a16:creationId xmlns:a16="http://schemas.microsoft.com/office/drawing/2014/main" id="{C2B7C757-DC81-4074-B071-DB17DA79B60B}"/>
              </a:ext>
            </a:extLst>
          </p:cNvPr>
          <p:cNvGrpSpPr/>
          <p:nvPr/>
        </p:nvGrpSpPr>
        <p:grpSpPr>
          <a:xfrm>
            <a:off x="896877" y="1299561"/>
            <a:ext cx="7350245" cy="5120274"/>
            <a:chOff x="896877" y="1299561"/>
            <a:chExt cx="7350245" cy="5120274"/>
          </a:xfrm>
        </p:grpSpPr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102C409F-D0D7-4B39-B780-2B3D9A7EF7B7}"/>
                </a:ext>
              </a:extLst>
            </p:cNvPr>
            <p:cNvGrpSpPr/>
            <p:nvPr/>
          </p:nvGrpSpPr>
          <p:grpSpPr>
            <a:xfrm>
              <a:off x="896877" y="1334334"/>
              <a:ext cx="7350245" cy="5085501"/>
              <a:chOff x="896877" y="2676799"/>
              <a:chExt cx="7350245" cy="5085500"/>
            </a:xfrm>
          </p:grpSpPr>
          <p:sp>
            <p:nvSpPr>
              <p:cNvPr id="14" name="모서리가 둥근 직사각형 53">
                <a:extLst>
                  <a:ext uri="{FF2B5EF4-FFF2-40B4-BE49-F238E27FC236}">
                    <a16:creationId xmlns:a16="http://schemas.microsoft.com/office/drawing/2014/main" id="{81E3AAB4-120E-4934-A5BF-C9677AD2FA7D}"/>
                  </a:ext>
                </a:extLst>
              </p:cNvPr>
              <p:cNvSpPr/>
              <p:nvPr/>
            </p:nvSpPr>
            <p:spPr>
              <a:xfrm>
                <a:off x="896877" y="3700642"/>
                <a:ext cx="3327922" cy="4061657"/>
              </a:xfrm>
              <a:prstGeom prst="roundRect">
                <a:avLst>
                  <a:gd name="adj" fmla="val 5439"/>
                </a:avLst>
              </a:prstGeom>
              <a:solidFill>
                <a:srgbClr val="57ABFF">
                  <a:alpha val="23000"/>
                </a:srgbClr>
              </a:solidFill>
              <a:ln>
                <a:noFill/>
              </a:ln>
              <a:scene3d>
                <a:camera prst="obliqueTop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pc="-151" dirty="0"/>
              </a:p>
            </p:txBody>
          </p:sp>
          <p:sp>
            <p:nvSpPr>
              <p:cNvPr id="15" name="모서리가 둥근 직사각형 54">
                <a:extLst>
                  <a:ext uri="{FF2B5EF4-FFF2-40B4-BE49-F238E27FC236}">
                    <a16:creationId xmlns:a16="http://schemas.microsoft.com/office/drawing/2014/main" id="{7365792C-5ABA-4410-BE74-2FA347BDA49F}"/>
                  </a:ext>
                </a:extLst>
              </p:cNvPr>
              <p:cNvSpPr/>
              <p:nvPr/>
            </p:nvSpPr>
            <p:spPr>
              <a:xfrm>
                <a:off x="4919200" y="3700642"/>
                <a:ext cx="3327922" cy="4061656"/>
              </a:xfrm>
              <a:prstGeom prst="roundRect">
                <a:avLst>
                  <a:gd name="adj" fmla="val 5439"/>
                </a:avLst>
              </a:prstGeom>
              <a:solidFill>
                <a:srgbClr val="57ABFF">
                  <a:alpha val="23000"/>
                </a:srgbClr>
              </a:solidFill>
              <a:ln>
                <a:noFill/>
              </a:ln>
              <a:scene3d>
                <a:camera prst="obliqueTop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pc="-151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892A43DC-421A-463E-92DD-FAA3EA2D6B5E}"/>
                  </a:ext>
                </a:extLst>
              </p:cNvPr>
              <p:cNvSpPr txBox="1"/>
              <p:nvPr/>
            </p:nvSpPr>
            <p:spPr>
              <a:xfrm>
                <a:off x="2092180" y="3223588"/>
                <a:ext cx="937308" cy="477054"/>
              </a:xfrm>
              <a:prstGeom prst="rect">
                <a:avLst/>
              </a:prstGeom>
              <a:noFill/>
              <a:scene3d>
                <a:camera prst="obliqueTopLeft"/>
                <a:lightRig rig="threePt" dir="t"/>
              </a:scene3d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2500" spc="-151" dirty="0">
                    <a:solidFill>
                      <a:schemeClr val="accent2">
                        <a:lumMod val="50000"/>
                      </a:schemeClr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Client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7C2DEF96-1438-420B-BF20-2194F97AC353}"/>
                  </a:ext>
                </a:extLst>
              </p:cNvPr>
              <p:cNvSpPr txBox="1"/>
              <p:nvPr/>
            </p:nvSpPr>
            <p:spPr>
              <a:xfrm>
                <a:off x="6025389" y="3223588"/>
                <a:ext cx="1057534" cy="477054"/>
              </a:xfrm>
              <a:prstGeom prst="rect">
                <a:avLst/>
              </a:prstGeom>
              <a:noFill/>
              <a:scene3d>
                <a:camera prst="obliqueTopLeft"/>
                <a:lightRig rig="threePt" dir="t"/>
              </a:scene3d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2500" spc="-151" dirty="0">
                    <a:solidFill>
                      <a:schemeClr val="accent2">
                        <a:lumMod val="50000"/>
                      </a:schemeClr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Server</a:t>
                </a:r>
              </a:p>
            </p:txBody>
          </p:sp>
          <p:graphicFrame>
            <p:nvGraphicFramePr>
              <p:cNvPr id="20" name="개체 19">
                <a:extLst>
                  <a:ext uri="{FF2B5EF4-FFF2-40B4-BE49-F238E27FC236}">
                    <a16:creationId xmlns:a16="http://schemas.microsoft.com/office/drawing/2014/main" id="{AF0F495A-657F-4E89-B551-CF52734C635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694978688"/>
                  </p:ext>
                </p:extLst>
              </p:nvPr>
            </p:nvGraphicFramePr>
            <p:xfrm>
              <a:off x="2242662" y="2676799"/>
              <a:ext cx="637959" cy="513591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1278" r:id="rId4" imgW="3517200" imgH="2831400" progId="">
                      <p:embed/>
                    </p:oleObj>
                  </mc:Choice>
                  <mc:Fallback>
                    <p:oleObj r:id="rId4" imgW="3517200" imgH="2831400" progId="">
                      <p:embed/>
                      <p:pic>
                        <p:nvPicPr>
                          <p:cNvPr id="20" name="개체 19">
                            <a:extLst>
                              <a:ext uri="{FF2B5EF4-FFF2-40B4-BE49-F238E27FC236}">
                                <a16:creationId xmlns:a16="http://schemas.microsoft.com/office/drawing/2014/main" id="{AF0F495A-657F-4E89-B551-CF52734C635F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5"/>
                          <a:stretch>
                            <a:fillRect/>
                          </a:stretch>
                        </p:blipFill>
                        <p:spPr>
                          <a:xfrm>
                            <a:off x="2242662" y="2676799"/>
                            <a:ext cx="637959" cy="513591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pic>
          <p:nvPicPr>
            <p:cNvPr id="8196" name="Picture 4" descr="computer and server pictogramì ëí ì´ë¯¸ì§ ê²ìê²°ê³¼">
              <a:extLst>
                <a:ext uri="{FF2B5EF4-FFF2-40B4-BE49-F238E27FC236}">
                  <a16:creationId xmlns:a16="http://schemas.microsoft.com/office/drawing/2014/main" id="{2905158B-397A-4B13-A2D8-33A6C954CBD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63375" y="1299561"/>
              <a:ext cx="581562" cy="5815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1" name="모서리가 둥근 직사각형 54">
            <a:extLst>
              <a:ext uri="{FF2B5EF4-FFF2-40B4-BE49-F238E27FC236}">
                <a16:creationId xmlns:a16="http://schemas.microsoft.com/office/drawing/2014/main" id="{44BD8DA1-7807-409F-A592-5E587E69FF3E}"/>
              </a:ext>
            </a:extLst>
          </p:cNvPr>
          <p:cNvSpPr/>
          <p:nvPr/>
        </p:nvSpPr>
        <p:spPr>
          <a:xfrm>
            <a:off x="5254424" y="2462685"/>
            <a:ext cx="2657474" cy="585315"/>
          </a:xfrm>
          <a:prstGeom prst="roundRect">
            <a:avLst>
              <a:gd name="adj" fmla="val 5439"/>
            </a:avLst>
          </a:prstGeom>
          <a:solidFill>
            <a:schemeClr val="bg1">
              <a:alpha val="80000"/>
            </a:schemeClr>
          </a:solidFill>
          <a:ln>
            <a:noFill/>
          </a:ln>
          <a:scene3d>
            <a:camera prst="obliqueTopLef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spc="-151" dirty="0">
                <a:solidFill>
                  <a:srgbClr val="042A5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8000</a:t>
            </a:r>
            <a:r>
              <a:rPr lang="ko-KR" altLang="en-US" sz="1500" spc="-151" dirty="0">
                <a:solidFill>
                  <a:srgbClr val="042A5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번 </a:t>
            </a:r>
            <a:r>
              <a:rPr lang="en-US" altLang="ko-KR" sz="1500" spc="-151" dirty="0">
                <a:solidFill>
                  <a:srgbClr val="042A5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Port</a:t>
            </a:r>
            <a:r>
              <a:rPr lang="ko-KR" altLang="en-US" sz="1500" spc="-151" dirty="0">
                <a:solidFill>
                  <a:srgbClr val="042A5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로 </a:t>
            </a:r>
            <a:r>
              <a:rPr lang="en-US" altLang="ko-KR" sz="1500" spc="-151" dirty="0">
                <a:solidFill>
                  <a:srgbClr val="042A5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Server </a:t>
            </a:r>
            <a:r>
              <a:rPr lang="ko-KR" altLang="en-US" sz="1500" spc="-151" dirty="0">
                <a:solidFill>
                  <a:srgbClr val="042A5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생성</a:t>
            </a:r>
            <a:endParaRPr lang="en-US" altLang="ko-KR" sz="1500" spc="-151" dirty="0">
              <a:solidFill>
                <a:srgbClr val="042A54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en-US" altLang="ko-KR" sz="1500" spc="-151" dirty="0" err="1">
                <a:solidFill>
                  <a:schemeClr val="accent6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net.createServer</a:t>
            </a:r>
            <a:r>
              <a:rPr lang="en-US" altLang="ko-KR" sz="1500" spc="-151" dirty="0">
                <a:solidFill>
                  <a:schemeClr val="accent6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(function())</a:t>
            </a:r>
            <a:endParaRPr lang="ko-KR" altLang="en-US" sz="1500" spc="-151" dirty="0">
              <a:solidFill>
                <a:schemeClr val="accent6">
                  <a:lumMod val="7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3" name="모서리가 둥근 직사각형 54">
            <a:extLst>
              <a:ext uri="{FF2B5EF4-FFF2-40B4-BE49-F238E27FC236}">
                <a16:creationId xmlns:a16="http://schemas.microsoft.com/office/drawing/2014/main" id="{5C74E82C-C490-4BED-8A50-9C94AC5F0015}"/>
              </a:ext>
            </a:extLst>
          </p:cNvPr>
          <p:cNvSpPr/>
          <p:nvPr/>
        </p:nvSpPr>
        <p:spPr>
          <a:xfrm>
            <a:off x="5254424" y="3152507"/>
            <a:ext cx="2657474" cy="585315"/>
          </a:xfrm>
          <a:prstGeom prst="roundRect">
            <a:avLst>
              <a:gd name="adj" fmla="val 5439"/>
            </a:avLst>
          </a:prstGeom>
          <a:solidFill>
            <a:schemeClr val="bg1">
              <a:alpha val="80000"/>
            </a:schemeClr>
          </a:solidFill>
          <a:ln>
            <a:noFill/>
          </a:ln>
          <a:scene3d>
            <a:camera prst="obliqueTopLef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spc="-151" dirty="0">
                <a:solidFill>
                  <a:srgbClr val="042A5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Client</a:t>
            </a:r>
            <a:r>
              <a:rPr lang="ko-KR" altLang="en-US" sz="1500" spc="-151" dirty="0">
                <a:solidFill>
                  <a:srgbClr val="042A5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의 접속 대기</a:t>
            </a:r>
            <a:endParaRPr lang="en-US" altLang="ko-KR" sz="1500" spc="-151" dirty="0">
              <a:solidFill>
                <a:srgbClr val="042A54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en-US" altLang="ko-KR" sz="1500" spc="-151" dirty="0" err="1">
                <a:solidFill>
                  <a:schemeClr val="accent6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server.listen</a:t>
            </a:r>
            <a:r>
              <a:rPr lang="en-US" altLang="ko-KR" sz="1500" spc="-151" dirty="0">
                <a:solidFill>
                  <a:schemeClr val="accent6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(5000, function())</a:t>
            </a:r>
            <a:endParaRPr lang="ko-KR" altLang="en-US" sz="1500" spc="-151" dirty="0">
              <a:solidFill>
                <a:schemeClr val="accent6">
                  <a:lumMod val="7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8" name="모서리가 둥근 직사각형 54">
            <a:extLst>
              <a:ext uri="{FF2B5EF4-FFF2-40B4-BE49-F238E27FC236}">
                <a16:creationId xmlns:a16="http://schemas.microsoft.com/office/drawing/2014/main" id="{111E7C6E-3844-426A-88AC-28D8889E6114}"/>
              </a:ext>
            </a:extLst>
          </p:cNvPr>
          <p:cNvSpPr/>
          <p:nvPr/>
        </p:nvSpPr>
        <p:spPr>
          <a:xfrm>
            <a:off x="1223515" y="2567192"/>
            <a:ext cx="2657474" cy="585315"/>
          </a:xfrm>
          <a:prstGeom prst="roundRect">
            <a:avLst>
              <a:gd name="adj" fmla="val 5439"/>
            </a:avLst>
          </a:prstGeom>
          <a:solidFill>
            <a:schemeClr val="bg1">
              <a:alpha val="80000"/>
            </a:schemeClr>
          </a:solidFill>
          <a:ln>
            <a:noFill/>
          </a:ln>
          <a:scene3d>
            <a:camera prst="obliqueTopLef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spc="-151" dirty="0">
                <a:solidFill>
                  <a:srgbClr val="042A5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Client</a:t>
            </a:r>
            <a:r>
              <a:rPr lang="ko-KR" altLang="en-US" sz="1500" spc="-151" dirty="0">
                <a:solidFill>
                  <a:srgbClr val="042A5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500" spc="-151" dirty="0">
                <a:solidFill>
                  <a:srgbClr val="042A5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Socket </a:t>
            </a:r>
            <a:r>
              <a:rPr lang="ko-KR" altLang="en-US" sz="1500" spc="-151" dirty="0">
                <a:solidFill>
                  <a:srgbClr val="042A5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생성</a:t>
            </a:r>
            <a:endParaRPr lang="en-US" altLang="ko-KR" sz="1500" spc="-151" dirty="0">
              <a:solidFill>
                <a:srgbClr val="042A54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en-US" altLang="ko-KR" sz="1500" spc="-151" dirty="0" err="1">
                <a:solidFill>
                  <a:schemeClr val="accent6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setSocket</a:t>
            </a:r>
            <a:r>
              <a:rPr lang="en-US" altLang="ko-KR" sz="1500" spc="-151" dirty="0">
                <a:solidFill>
                  <a:schemeClr val="accent6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en-US" altLang="ko-KR" sz="1500" spc="-151" dirty="0" err="1">
                <a:solidFill>
                  <a:schemeClr val="accent6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ip</a:t>
            </a:r>
            <a:r>
              <a:rPr lang="en-US" altLang="ko-KR" sz="1500" spc="-151" dirty="0">
                <a:solidFill>
                  <a:schemeClr val="accent6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port)</a:t>
            </a:r>
            <a:endParaRPr lang="ko-KR" altLang="en-US" sz="1500" spc="-151" dirty="0">
              <a:solidFill>
                <a:schemeClr val="accent6">
                  <a:lumMod val="7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9" name="모서리가 둥근 직사각형 54">
            <a:extLst>
              <a:ext uri="{FF2B5EF4-FFF2-40B4-BE49-F238E27FC236}">
                <a16:creationId xmlns:a16="http://schemas.microsoft.com/office/drawing/2014/main" id="{754A30F5-2006-480F-AE78-3304E7F49E12}"/>
              </a:ext>
            </a:extLst>
          </p:cNvPr>
          <p:cNvSpPr/>
          <p:nvPr/>
        </p:nvSpPr>
        <p:spPr>
          <a:xfrm>
            <a:off x="1223515" y="3524101"/>
            <a:ext cx="2657474" cy="388711"/>
          </a:xfrm>
          <a:prstGeom prst="roundRect">
            <a:avLst>
              <a:gd name="adj" fmla="val 5439"/>
            </a:avLst>
          </a:prstGeom>
          <a:solidFill>
            <a:schemeClr val="bg1">
              <a:alpha val="80000"/>
            </a:schemeClr>
          </a:solidFill>
          <a:ln>
            <a:noFill/>
          </a:ln>
          <a:scene3d>
            <a:camera prst="obliqueTopLef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spc="-151" dirty="0">
                <a:solidFill>
                  <a:srgbClr val="042A5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서버와 </a:t>
            </a:r>
            <a:r>
              <a:rPr lang="en-US" altLang="ko-KR" sz="1500" spc="-151" dirty="0">
                <a:solidFill>
                  <a:srgbClr val="042A5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Socket </a:t>
            </a:r>
            <a:r>
              <a:rPr lang="ko-KR" altLang="en-US" sz="1500" spc="-151" dirty="0">
                <a:solidFill>
                  <a:srgbClr val="042A5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연결</a:t>
            </a:r>
            <a:endParaRPr lang="en-US" altLang="ko-KR" sz="1500" spc="-151" dirty="0">
              <a:solidFill>
                <a:srgbClr val="042A54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2" name="모서리가 둥근 직사각형 54">
            <a:extLst>
              <a:ext uri="{FF2B5EF4-FFF2-40B4-BE49-F238E27FC236}">
                <a16:creationId xmlns:a16="http://schemas.microsoft.com/office/drawing/2014/main" id="{6FA49DCF-457E-410D-A3FE-C7EB8897E266}"/>
              </a:ext>
            </a:extLst>
          </p:cNvPr>
          <p:cNvSpPr/>
          <p:nvPr/>
        </p:nvSpPr>
        <p:spPr>
          <a:xfrm>
            <a:off x="5254424" y="3841156"/>
            <a:ext cx="2657474" cy="585315"/>
          </a:xfrm>
          <a:prstGeom prst="roundRect">
            <a:avLst>
              <a:gd name="adj" fmla="val 5439"/>
            </a:avLst>
          </a:prstGeom>
          <a:solidFill>
            <a:schemeClr val="bg1">
              <a:alpha val="80000"/>
            </a:schemeClr>
          </a:solidFill>
          <a:ln>
            <a:noFill/>
          </a:ln>
          <a:scene3d>
            <a:camera prst="obliqueTopLef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spc="-151" dirty="0">
                <a:solidFill>
                  <a:srgbClr val="042A5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Client</a:t>
            </a:r>
            <a:r>
              <a:rPr lang="ko-KR" altLang="en-US" sz="1500" spc="-151" dirty="0">
                <a:solidFill>
                  <a:srgbClr val="042A5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의 </a:t>
            </a:r>
            <a:r>
              <a:rPr lang="en-US" altLang="ko-KR" sz="1500" spc="-151" dirty="0">
                <a:solidFill>
                  <a:srgbClr val="042A5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500" spc="-151" dirty="0">
                <a:solidFill>
                  <a:srgbClr val="042A5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접속 확인 및 알림</a:t>
            </a:r>
            <a:endParaRPr lang="en-US" altLang="ko-KR" sz="1500" spc="-151" dirty="0">
              <a:solidFill>
                <a:srgbClr val="042A54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en-US" altLang="ko-KR" sz="1500" spc="-151" dirty="0" err="1">
                <a:solidFill>
                  <a:schemeClr val="accent6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Socket.on</a:t>
            </a:r>
            <a:r>
              <a:rPr lang="en-US" altLang="ko-KR" sz="1500" spc="-151" dirty="0">
                <a:solidFill>
                  <a:schemeClr val="accent6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(‘connection’, function())</a:t>
            </a:r>
            <a:endParaRPr lang="ko-KR" altLang="en-US" sz="1500" spc="-151" dirty="0">
              <a:solidFill>
                <a:schemeClr val="accent6">
                  <a:lumMod val="7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4" name="모서리가 둥근 직사각형 54">
            <a:extLst>
              <a:ext uri="{FF2B5EF4-FFF2-40B4-BE49-F238E27FC236}">
                <a16:creationId xmlns:a16="http://schemas.microsoft.com/office/drawing/2014/main" id="{1C8DD4E2-14A9-4444-9047-62BBA0AEF7B1}"/>
              </a:ext>
            </a:extLst>
          </p:cNvPr>
          <p:cNvSpPr/>
          <p:nvPr/>
        </p:nvSpPr>
        <p:spPr>
          <a:xfrm>
            <a:off x="5263011" y="4533341"/>
            <a:ext cx="2657474" cy="751723"/>
          </a:xfrm>
          <a:prstGeom prst="roundRect">
            <a:avLst>
              <a:gd name="adj" fmla="val 5439"/>
            </a:avLst>
          </a:prstGeom>
          <a:solidFill>
            <a:schemeClr val="bg1">
              <a:alpha val="80000"/>
            </a:schemeClr>
          </a:solidFill>
          <a:ln>
            <a:noFill/>
          </a:ln>
          <a:scene3d>
            <a:camera prst="obliqueTopLef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spc="-151" dirty="0">
                <a:solidFill>
                  <a:srgbClr val="042A5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Client</a:t>
            </a:r>
            <a:r>
              <a:rPr lang="ko-KR" altLang="en-US" sz="1500" spc="-151" dirty="0">
                <a:solidFill>
                  <a:srgbClr val="042A5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의 </a:t>
            </a:r>
            <a:r>
              <a:rPr lang="en-US" altLang="ko-KR" sz="1500" spc="-151" dirty="0">
                <a:solidFill>
                  <a:srgbClr val="042A5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500" spc="-151" dirty="0">
                <a:solidFill>
                  <a:srgbClr val="042A5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 </a:t>
            </a:r>
            <a:r>
              <a:rPr lang="ko-KR" altLang="en-US" sz="1500" spc="-151" dirty="0" err="1">
                <a:solidFill>
                  <a:srgbClr val="042A5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브로드캐스팅</a:t>
            </a:r>
            <a:endParaRPr lang="en-US" altLang="ko-KR" sz="1500" spc="-151" dirty="0">
              <a:solidFill>
                <a:srgbClr val="042A54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en-US" altLang="ko-KR" sz="1500" spc="-151" dirty="0" err="1">
                <a:solidFill>
                  <a:schemeClr val="accent6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Socket.on</a:t>
            </a:r>
            <a:r>
              <a:rPr lang="en-US" altLang="ko-KR" sz="1500" spc="-151" dirty="0">
                <a:solidFill>
                  <a:schemeClr val="accent6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(‘data’, function())</a:t>
            </a:r>
          </a:p>
          <a:p>
            <a:pPr algn="ctr"/>
            <a:r>
              <a:rPr lang="en-US" altLang="ko-KR" sz="1500" spc="-151" dirty="0">
                <a:solidFill>
                  <a:schemeClr val="accent6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Broadcast(message, sender)</a:t>
            </a:r>
            <a:endParaRPr lang="ko-KR" altLang="en-US" sz="1500" spc="-151" dirty="0">
              <a:solidFill>
                <a:schemeClr val="accent6">
                  <a:lumMod val="7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5" name="모서리가 둥근 직사각형 54">
            <a:extLst>
              <a:ext uri="{FF2B5EF4-FFF2-40B4-BE49-F238E27FC236}">
                <a16:creationId xmlns:a16="http://schemas.microsoft.com/office/drawing/2014/main" id="{3B75F334-EAD8-4661-8739-F409F9472888}"/>
              </a:ext>
            </a:extLst>
          </p:cNvPr>
          <p:cNvSpPr/>
          <p:nvPr/>
        </p:nvSpPr>
        <p:spPr>
          <a:xfrm>
            <a:off x="1223510" y="4240874"/>
            <a:ext cx="2657474" cy="584934"/>
          </a:xfrm>
          <a:prstGeom prst="roundRect">
            <a:avLst>
              <a:gd name="adj" fmla="val 5439"/>
            </a:avLst>
          </a:prstGeom>
          <a:solidFill>
            <a:schemeClr val="bg1">
              <a:alpha val="80000"/>
            </a:schemeClr>
          </a:solidFill>
          <a:ln>
            <a:noFill/>
          </a:ln>
          <a:scene3d>
            <a:camera prst="obliqueTopLef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spc="-151" dirty="0">
                <a:solidFill>
                  <a:srgbClr val="042A5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채팅 메시지 전송</a:t>
            </a:r>
            <a:endParaRPr lang="en-US" altLang="ko-KR" sz="1500" spc="-151" dirty="0">
              <a:solidFill>
                <a:srgbClr val="042A54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en-US" altLang="ko-KR" sz="1500" spc="-151" dirty="0" err="1">
                <a:solidFill>
                  <a:schemeClr val="accent6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sendMsg</a:t>
            </a:r>
            <a:r>
              <a:rPr lang="en-US" altLang="ko-KR" sz="1500" spc="-151" dirty="0">
                <a:solidFill>
                  <a:schemeClr val="accent6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(String </a:t>
            </a:r>
            <a:r>
              <a:rPr lang="en-US" altLang="ko-KR" sz="1500" spc="-151" dirty="0" err="1">
                <a:solidFill>
                  <a:schemeClr val="accent6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sendMessage</a:t>
            </a:r>
            <a:r>
              <a:rPr lang="en-US" altLang="ko-KR" sz="1500" spc="-151" dirty="0">
                <a:solidFill>
                  <a:schemeClr val="accent6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</p:txBody>
      </p:sp>
      <p:sp>
        <p:nvSpPr>
          <p:cNvPr id="26" name="모서리가 둥근 직사각형 54">
            <a:extLst>
              <a:ext uri="{FF2B5EF4-FFF2-40B4-BE49-F238E27FC236}">
                <a16:creationId xmlns:a16="http://schemas.microsoft.com/office/drawing/2014/main" id="{3207E455-3AFF-4F1B-9B32-1846A4651E3A}"/>
              </a:ext>
            </a:extLst>
          </p:cNvPr>
          <p:cNvSpPr/>
          <p:nvPr/>
        </p:nvSpPr>
        <p:spPr>
          <a:xfrm>
            <a:off x="1223515" y="4938732"/>
            <a:ext cx="2657474" cy="584934"/>
          </a:xfrm>
          <a:prstGeom prst="roundRect">
            <a:avLst>
              <a:gd name="adj" fmla="val 5439"/>
            </a:avLst>
          </a:prstGeom>
          <a:solidFill>
            <a:schemeClr val="bg1">
              <a:alpha val="80000"/>
            </a:schemeClr>
          </a:solidFill>
          <a:ln>
            <a:noFill/>
          </a:ln>
          <a:scene3d>
            <a:camera prst="obliqueTopLef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spc="-151" dirty="0">
                <a:solidFill>
                  <a:srgbClr val="042A5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채팅 메시지 수신</a:t>
            </a:r>
            <a:endParaRPr lang="en-US" altLang="ko-KR" sz="1500" spc="-151" dirty="0">
              <a:solidFill>
                <a:srgbClr val="042A54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/>
            <a:r>
              <a:rPr lang="en-US" altLang="ko-KR" sz="1500" spc="-151" dirty="0" err="1">
                <a:solidFill>
                  <a:schemeClr val="accent6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tcpThread</a:t>
            </a:r>
            <a:r>
              <a:rPr lang="en-US" altLang="ko-KR" sz="1500" spc="-151" dirty="0">
                <a:solidFill>
                  <a:schemeClr val="accent6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()</a:t>
            </a:r>
          </a:p>
        </p:txBody>
      </p:sp>
      <p:sp>
        <p:nvSpPr>
          <p:cNvPr id="27" name="모서리가 둥근 직사각형 54">
            <a:extLst>
              <a:ext uri="{FF2B5EF4-FFF2-40B4-BE49-F238E27FC236}">
                <a16:creationId xmlns:a16="http://schemas.microsoft.com/office/drawing/2014/main" id="{58C87B7B-0451-44C9-BDFC-FDBBC0168CD3}"/>
              </a:ext>
            </a:extLst>
          </p:cNvPr>
          <p:cNvSpPr/>
          <p:nvPr/>
        </p:nvSpPr>
        <p:spPr>
          <a:xfrm>
            <a:off x="1223515" y="5628959"/>
            <a:ext cx="2657474" cy="584934"/>
          </a:xfrm>
          <a:prstGeom prst="roundRect">
            <a:avLst>
              <a:gd name="adj" fmla="val 5439"/>
            </a:avLst>
          </a:prstGeom>
          <a:solidFill>
            <a:schemeClr val="bg1">
              <a:alpha val="80000"/>
            </a:schemeClr>
          </a:solidFill>
          <a:ln>
            <a:noFill/>
          </a:ln>
          <a:scene3d>
            <a:camera prst="obliqueTopLef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spc="-151" dirty="0">
                <a:solidFill>
                  <a:srgbClr val="042A5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Socket</a:t>
            </a:r>
            <a:r>
              <a:rPr lang="ko-KR" altLang="en-US" sz="1500" spc="-151" dirty="0">
                <a:solidFill>
                  <a:srgbClr val="042A5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500" spc="-151" dirty="0">
                <a:solidFill>
                  <a:srgbClr val="042A5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Close</a:t>
            </a:r>
          </a:p>
          <a:p>
            <a:pPr algn="ctr"/>
            <a:r>
              <a:rPr lang="en-US" altLang="ko-KR" sz="1500" spc="-151" dirty="0" err="1">
                <a:solidFill>
                  <a:schemeClr val="accent6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closeSocket</a:t>
            </a:r>
            <a:r>
              <a:rPr lang="en-US" altLang="ko-KR" sz="1500" spc="-151" dirty="0">
                <a:solidFill>
                  <a:schemeClr val="accent6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()</a:t>
            </a:r>
          </a:p>
        </p:txBody>
      </p:sp>
      <p:sp>
        <p:nvSpPr>
          <p:cNvPr id="28" name="모서리가 둥근 직사각형 54">
            <a:extLst>
              <a:ext uri="{FF2B5EF4-FFF2-40B4-BE49-F238E27FC236}">
                <a16:creationId xmlns:a16="http://schemas.microsoft.com/office/drawing/2014/main" id="{7FD540C2-B40F-46D1-969E-5F86EADC99AA}"/>
              </a:ext>
            </a:extLst>
          </p:cNvPr>
          <p:cNvSpPr/>
          <p:nvPr/>
        </p:nvSpPr>
        <p:spPr>
          <a:xfrm>
            <a:off x="5254424" y="5628959"/>
            <a:ext cx="2657474" cy="584934"/>
          </a:xfrm>
          <a:prstGeom prst="roundRect">
            <a:avLst>
              <a:gd name="adj" fmla="val 5439"/>
            </a:avLst>
          </a:prstGeom>
          <a:solidFill>
            <a:schemeClr val="bg1">
              <a:alpha val="80000"/>
            </a:schemeClr>
          </a:solidFill>
          <a:ln>
            <a:noFill/>
          </a:ln>
          <a:scene3d>
            <a:camera prst="obliqueTopLef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spc="-151" dirty="0">
                <a:solidFill>
                  <a:srgbClr val="042A5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Socket</a:t>
            </a:r>
            <a:r>
              <a:rPr lang="ko-KR" altLang="en-US" sz="1500" spc="-151" dirty="0">
                <a:solidFill>
                  <a:srgbClr val="042A5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500" spc="-151" dirty="0">
                <a:solidFill>
                  <a:srgbClr val="042A5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Close</a:t>
            </a:r>
          </a:p>
          <a:p>
            <a:pPr algn="ctr"/>
            <a:r>
              <a:rPr lang="en-US" altLang="ko-KR" sz="1500" spc="-151" dirty="0" err="1">
                <a:solidFill>
                  <a:schemeClr val="accent6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Socket.on</a:t>
            </a:r>
            <a:r>
              <a:rPr lang="en-US" altLang="ko-KR" sz="1500" spc="-151" dirty="0">
                <a:solidFill>
                  <a:schemeClr val="accent6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(‘close’, function())</a:t>
            </a:r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4B23B4A7-ED1D-4261-88B6-BFC54B51EAD9}"/>
              </a:ext>
            </a:extLst>
          </p:cNvPr>
          <p:cNvCxnSpPr>
            <a:stCxn id="18" idx="2"/>
            <a:endCxn id="19" idx="0"/>
          </p:cNvCxnSpPr>
          <p:nvPr/>
        </p:nvCxnSpPr>
        <p:spPr>
          <a:xfrm>
            <a:off x="2552252" y="3152507"/>
            <a:ext cx="0" cy="371594"/>
          </a:xfrm>
          <a:prstGeom prst="straightConnector1">
            <a:avLst/>
          </a:prstGeom>
          <a:ln w="28575">
            <a:solidFill>
              <a:srgbClr val="042A5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620A8D17-9635-42F6-93CA-7389F829AB01}"/>
              </a:ext>
            </a:extLst>
          </p:cNvPr>
          <p:cNvCxnSpPr>
            <a:cxnSpLocks/>
            <a:stCxn id="21" idx="2"/>
            <a:endCxn id="23" idx="0"/>
          </p:cNvCxnSpPr>
          <p:nvPr/>
        </p:nvCxnSpPr>
        <p:spPr>
          <a:xfrm>
            <a:off x="6583161" y="3048000"/>
            <a:ext cx="0" cy="104507"/>
          </a:xfrm>
          <a:prstGeom prst="straightConnector1">
            <a:avLst/>
          </a:prstGeom>
          <a:ln w="28575">
            <a:solidFill>
              <a:srgbClr val="042A5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CF5A6405-530E-4613-B8F6-262145FDA6A3}"/>
              </a:ext>
            </a:extLst>
          </p:cNvPr>
          <p:cNvCxnSpPr>
            <a:cxnSpLocks/>
            <a:stCxn id="19" idx="3"/>
            <a:endCxn id="22" idx="1"/>
          </p:cNvCxnSpPr>
          <p:nvPr/>
        </p:nvCxnSpPr>
        <p:spPr>
          <a:xfrm>
            <a:off x="3880989" y="3718457"/>
            <a:ext cx="1373435" cy="415357"/>
          </a:xfrm>
          <a:prstGeom prst="straightConnector1">
            <a:avLst/>
          </a:prstGeom>
          <a:ln w="28575">
            <a:solidFill>
              <a:srgbClr val="042A5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DD36DF38-940F-4B38-BC63-D83F2DA3A578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3880984" y="4533341"/>
            <a:ext cx="1373440" cy="238793"/>
          </a:xfrm>
          <a:prstGeom prst="straightConnector1">
            <a:avLst/>
          </a:prstGeom>
          <a:ln w="28575">
            <a:solidFill>
              <a:srgbClr val="042A5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E9DF2AA7-E3BC-4BB7-BF9A-0A708492A78A}"/>
              </a:ext>
            </a:extLst>
          </p:cNvPr>
          <p:cNvCxnSpPr>
            <a:cxnSpLocks/>
            <a:endCxn id="26" idx="3"/>
          </p:cNvCxnSpPr>
          <p:nvPr/>
        </p:nvCxnSpPr>
        <p:spPr>
          <a:xfrm flipH="1">
            <a:off x="3880989" y="5039548"/>
            <a:ext cx="1382022" cy="191651"/>
          </a:xfrm>
          <a:prstGeom prst="straightConnector1">
            <a:avLst/>
          </a:prstGeom>
          <a:ln w="28575">
            <a:solidFill>
              <a:srgbClr val="042A5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화살표 연결선 61">
            <a:extLst>
              <a:ext uri="{FF2B5EF4-FFF2-40B4-BE49-F238E27FC236}">
                <a16:creationId xmlns:a16="http://schemas.microsoft.com/office/drawing/2014/main" id="{D69988D4-2822-453E-842E-AF98C58A9843}"/>
              </a:ext>
            </a:extLst>
          </p:cNvPr>
          <p:cNvCxnSpPr>
            <a:cxnSpLocks/>
            <a:stCxn id="19" idx="2"/>
            <a:endCxn id="25" idx="0"/>
          </p:cNvCxnSpPr>
          <p:nvPr/>
        </p:nvCxnSpPr>
        <p:spPr>
          <a:xfrm flipH="1">
            <a:off x="2552247" y="3912812"/>
            <a:ext cx="5" cy="328062"/>
          </a:xfrm>
          <a:prstGeom prst="straightConnector1">
            <a:avLst/>
          </a:prstGeom>
          <a:ln w="28575">
            <a:solidFill>
              <a:srgbClr val="042A5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8869477"/>
      </p:ext>
    </p:extLst>
  </p:cSld>
  <p:clrMapOvr>
    <a:masterClrMapping/>
  </p:clrMapOvr>
  <p:transition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2A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/>
          <p:cNvGrpSpPr/>
          <p:nvPr/>
        </p:nvGrpSpPr>
        <p:grpSpPr>
          <a:xfrm>
            <a:off x="5149103" y="1694617"/>
            <a:ext cx="2999467" cy="3827357"/>
            <a:chOff x="4755399" y="1694615"/>
            <a:chExt cx="2999465" cy="3827356"/>
          </a:xfrm>
          <a:scene3d>
            <a:camera prst="obliqueTopLeft"/>
            <a:lightRig rig="threePt" dir="t"/>
          </a:scene3d>
        </p:grpSpPr>
        <p:sp>
          <p:nvSpPr>
            <p:cNvPr id="3" name="직사각형 2"/>
            <p:cNvSpPr/>
            <p:nvPr/>
          </p:nvSpPr>
          <p:spPr>
            <a:xfrm>
              <a:off x="4755399" y="1773435"/>
              <a:ext cx="76200" cy="3071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pc="-151">
                <a:solidFill>
                  <a:schemeClr val="bg1"/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831599" y="1694615"/>
              <a:ext cx="5341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spc="-151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01</a:t>
              </a:r>
              <a:endParaRPr lang="ko-KR" altLang="en-US" sz="2400" spc="-15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5" name="직사각형 4"/>
            <p:cNvSpPr/>
            <p:nvPr/>
          </p:nvSpPr>
          <p:spPr>
            <a:xfrm>
              <a:off x="5365749" y="1694615"/>
              <a:ext cx="2389115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400" spc="-151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프로젝트 수행 목적</a:t>
              </a: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4755399" y="2614858"/>
              <a:ext cx="76200" cy="3071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pc="-151">
                <a:solidFill>
                  <a:schemeClr val="bg1"/>
                </a:solidFill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4831599" y="2536038"/>
              <a:ext cx="5341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spc="-151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02</a:t>
              </a:r>
              <a:endParaRPr lang="ko-KR" altLang="en-US" sz="2400" spc="-15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18" name="직사각형 17"/>
            <p:cNvSpPr/>
            <p:nvPr/>
          </p:nvSpPr>
          <p:spPr>
            <a:xfrm>
              <a:off x="5365749" y="2536038"/>
              <a:ext cx="2185534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400" spc="-151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개발 환경 및 기술</a:t>
              </a:r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4755399" y="3456281"/>
              <a:ext cx="76200" cy="3071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pc="-151">
                <a:solidFill>
                  <a:schemeClr val="bg1"/>
                </a:solidFill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4831599" y="3377461"/>
              <a:ext cx="5341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spc="-151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03</a:t>
              </a:r>
              <a:endParaRPr lang="ko-KR" altLang="en-US" sz="2400" spc="-15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22" name="직사각형 21"/>
            <p:cNvSpPr/>
            <p:nvPr/>
          </p:nvSpPr>
          <p:spPr>
            <a:xfrm>
              <a:off x="5365749" y="3377461"/>
              <a:ext cx="180921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400" spc="-151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프로젝트 개요</a:t>
              </a:r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4755399" y="4297704"/>
              <a:ext cx="76200" cy="3071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pc="-151">
                <a:solidFill>
                  <a:schemeClr val="bg1"/>
                </a:solidFill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4831599" y="4218884"/>
              <a:ext cx="5341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spc="-151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04</a:t>
              </a:r>
              <a:endParaRPr lang="ko-KR" altLang="en-US" sz="2400" spc="-15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26" name="직사각형 25"/>
            <p:cNvSpPr/>
            <p:nvPr/>
          </p:nvSpPr>
          <p:spPr>
            <a:xfrm>
              <a:off x="5365749" y="4218884"/>
              <a:ext cx="968149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400" spc="-151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결과물</a:t>
              </a:r>
            </a:p>
          </p:txBody>
        </p:sp>
        <p:sp>
          <p:nvSpPr>
            <p:cNvPr id="28" name="직사각형 27"/>
            <p:cNvSpPr/>
            <p:nvPr/>
          </p:nvSpPr>
          <p:spPr>
            <a:xfrm>
              <a:off x="4755399" y="5139125"/>
              <a:ext cx="76200" cy="30718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pc="-151">
                <a:solidFill>
                  <a:schemeClr val="bg1"/>
                </a:solidFill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4831599" y="5060306"/>
              <a:ext cx="5341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spc="-151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05</a:t>
              </a:r>
              <a:endParaRPr lang="ko-KR" altLang="en-US" sz="2400" spc="-151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30" name="직사각형 29"/>
            <p:cNvSpPr/>
            <p:nvPr/>
          </p:nvSpPr>
          <p:spPr>
            <a:xfrm>
              <a:off x="5365749" y="5060305"/>
              <a:ext cx="180921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2400" spc="-151" dirty="0">
                  <a:solidFill>
                    <a:schemeClr val="bg1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프로젝트 일정</a:t>
              </a:r>
            </a:p>
          </p:txBody>
        </p:sp>
      </p:grpSp>
      <p:grpSp>
        <p:nvGrpSpPr>
          <p:cNvPr id="13" name="그룹 12"/>
          <p:cNvGrpSpPr/>
          <p:nvPr/>
        </p:nvGrpSpPr>
        <p:grpSpPr>
          <a:xfrm>
            <a:off x="999456" y="1576887"/>
            <a:ext cx="985911" cy="897203"/>
            <a:chOff x="999453" y="1602281"/>
            <a:chExt cx="985912" cy="897202"/>
          </a:xfrm>
          <a:scene3d>
            <a:camera prst="obliqueTopLeft"/>
            <a:lightRig rig="threePt" dir="t"/>
          </a:scene3d>
        </p:grpSpPr>
        <p:sp>
          <p:nvSpPr>
            <p:cNvPr id="58" name="TextBox 57"/>
            <p:cNvSpPr txBox="1"/>
            <p:nvPr/>
          </p:nvSpPr>
          <p:spPr>
            <a:xfrm>
              <a:off x="999453" y="1602281"/>
              <a:ext cx="985912" cy="646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600" spc="-151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목차</a:t>
              </a: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1017886" y="2099373"/>
              <a:ext cx="85247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spc="-151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INDEX</a:t>
              </a:r>
              <a:endParaRPr lang="ko-KR" altLang="en-US" sz="2000" spc="-15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73288478"/>
      </p:ext>
    </p:extLst>
  </p:cSld>
  <p:clrMapOvr>
    <a:masterClrMapping/>
  </p:clrMapOvr>
  <p:transition>
    <p:wipe dir="r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3" name="그룹 1062"/>
          <p:cNvGrpSpPr/>
          <p:nvPr/>
        </p:nvGrpSpPr>
        <p:grpSpPr>
          <a:xfrm>
            <a:off x="177139" y="302183"/>
            <a:ext cx="1406616" cy="461665"/>
            <a:chOff x="177139" y="302180"/>
            <a:chExt cx="1406615" cy="461665"/>
          </a:xfrm>
          <a:scene3d>
            <a:camera prst="obliqueTopLeft"/>
            <a:lightRig rig="threePt" dir="t"/>
          </a:scene3d>
        </p:grpSpPr>
        <p:sp>
          <p:nvSpPr>
            <p:cNvPr id="58" name="TextBox 57"/>
            <p:cNvSpPr txBox="1"/>
            <p:nvPr/>
          </p:nvSpPr>
          <p:spPr>
            <a:xfrm>
              <a:off x="215239" y="302180"/>
              <a:ext cx="136851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spc="-151" dirty="0">
                  <a:solidFill>
                    <a:srgbClr val="042A54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04 </a:t>
              </a:r>
              <a:r>
                <a:rPr lang="ko-KR" altLang="en-US" sz="2400" spc="-151" dirty="0">
                  <a:solidFill>
                    <a:srgbClr val="042A54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결과물</a:t>
              </a:r>
            </a:p>
          </p:txBody>
        </p:sp>
        <p:sp>
          <p:nvSpPr>
            <p:cNvPr id="3" name="직사각형 2"/>
            <p:cNvSpPr/>
            <p:nvPr/>
          </p:nvSpPr>
          <p:spPr>
            <a:xfrm>
              <a:off x="177139" y="381000"/>
              <a:ext cx="76200" cy="307182"/>
            </a:xfrm>
            <a:prstGeom prst="rect">
              <a:avLst/>
            </a:prstGeom>
            <a:solidFill>
              <a:srgbClr val="063E7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pc="-151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976637" y="694748"/>
            <a:ext cx="1472070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en-US" altLang="ko-KR" spc="-151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Client </a:t>
            </a:r>
            <a:r>
              <a:rPr lang="ko-KR" altLang="en-US" spc="-151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프로그램</a:t>
            </a:r>
          </a:p>
        </p:txBody>
      </p:sp>
      <p:cxnSp>
        <p:nvCxnSpPr>
          <p:cNvPr id="6" name="직선 연결선 5"/>
          <p:cNvCxnSpPr>
            <a:endCxn id="7" idx="1"/>
          </p:cNvCxnSpPr>
          <p:nvPr/>
        </p:nvCxnSpPr>
        <p:spPr>
          <a:xfrm flipV="1">
            <a:off x="3" y="879415"/>
            <a:ext cx="1976635" cy="3"/>
          </a:xfrm>
          <a:prstGeom prst="line">
            <a:avLst/>
          </a:prstGeom>
          <a:ln>
            <a:solidFill>
              <a:srgbClr val="042A54"/>
            </a:solidFill>
          </a:ln>
          <a:scene3d>
            <a:camera prst="obliqueTopLef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F4E9A802-5B32-4D7B-88CB-AD4B53E7A0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012" y="1294638"/>
            <a:ext cx="7249976" cy="5177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292868"/>
      </p:ext>
    </p:extLst>
  </p:cSld>
  <p:clrMapOvr>
    <a:masterClrMapping/>
  </p:clrMapOvr>
  <p:transition>
    <p:wipe dir="r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3" name="그룹 1062"/>
          <p:cNvGrpSpPr/>
          <p:nvPr/>
        </p:nvGrpSpPr>
        <p:grpSpPr>
          <a:xfrm>
            <a:off x="177139" y="302183"/>
            <a:ext cx="1406616" cy="461665"/>
            <a:chOff x="177139" y="302180"/>
            <a:chExt cx="1406615" cy="461665"/>
          </a:xfrm>
          <a:scene3d>
            <a:camera prst="obliqueTopLeft"/>
            <a:lightRig rig="threePt" dir="t"/>
          </a:scene3d>
        </p:grpSpPr>
        <p:sp>
          <p:nvSpPr>
            <p:cNvPr id="58" name="TextBox 57"/>
            <p:cNvSpPr txBox="1"/>
            <p:nvPr/>
          </p:nvSpPr>
          <p:spPr>
            <a:xfrm>
              <a:off x="215239" y="302180"/>
              <a:ext cx="136851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spc="-151" dirty="0">
                  <a:solidFill>
                    <a:srgbClr val="042A54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04 </a:t>
              </a:r>
              <a:r>
                <a:rPr lang="ko-KR" altLang="en-US" sz="2400" spc="-151" dirty="0">
                  <a:solidFill>
                    <a:srgbClr val="042A54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결과물</a:t>
              </a:r>
            </a:p>
          </p:txBody>
        </p:sp>
        <p:sp>
          <p:nvSpPr>
            <p:cNvPr id="3" name="직사각형 2"/>
            <p:cNvSpPr/>
            <p:nvPr/>
          </p:nvSpPr>
          <p:spPr>
            <a:xfrm>
              <a:off x="177139" y="381000"/>
              <a:ext cx="76200" cy="307182"/>
            </a:xfrm>
            <a:prstGeom prst="rect">
              <a:avLst/>
            </a:prstGeom>
            <a:solidFill>
              <a:srgbClr val="063E7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pc="-151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2429712" y="694748"/>
            <a:ext cx="565924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pc="-151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서버</a:t>
            </a:r>
          </a:p>
        </p:txBody>
      </p:sp>
      <p:cxnSp>
        <p:nvCxnSpPr>
          <p:cNvPr id="6" name="직선 연결선 5"/>
          <p:cNvCxnSpPr>
            <a:endCxn id="7" idx="1"/>
          </p:cNvCxnSpPr>
          <p:nvPr/>
        </p:nvCxnSpPr>
        <p:spPr>
          <a:xfrm flipV="1">
            <a:off x="2" y="879415"/>
            <a:ext cx="2429711" cy="3"/>
          </a:xfrm>
          <a:prstGeom prst="line">
            <a:avLst/>
          </a:prstGeom>
          <a:ln>
            <a:solidFill>
              <a:srgbClr val="042A54"/>
            </a:solidFill>
          </a:ln>
          <a:scene3d>
            <a:camera prst="obliqueTopLef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9FBEFCBB-C805-439A-AA0C-2B4BE5B8F2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502" y="1366069"/>
            <a:ext cx="8004995" cy="4971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994394"/>
      </p:ext>
    </p:extLst>
  </p:cSld>
  <p:clrMapOvr>
    <a:masterClrMapping/>
  </p:clrMapOvr>
  <p:transition>
    <p:wipe dir="r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3" name="그룹 1062"/>
          <p:cNvGrpSpPr/>
          <p:nvPr/>
        </p:nvGrpSpPr>
        <p:grpSpPr>
          <a:xfrm>
            <a:off x="177139" y="302183"/>
            <a:ext cx="1406616" cy="461665"/>
            <a:chOff x="177139" y="302180"/>
            <a:chExt cx="1406615" cy="461665"/>
          </a:xfrm>
          <a:scene3d>
            <a:camera prst="obliqueTopLeft"/>
            <a:lightRig rig="threePt" dir="t"/>
          </a:scene3d>
        </p:grpSpPr>
        <p:sp>
          <p:nvSpPr>
            <p:cNvPr id="58" name="TextBox 57"/>
            <p:cNvSpPr txBox="1"/>
            <p:nvPr/>
          </p:nvSpPr>
          <p:spPr>
            <a:xfrm>
              <a:off x="215239" y="302180"/>
              <a:ext cx="136851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spc="-151" dirty="0">
                  <a:solidFill>
                    <a:srgbClr val="042A54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04 </a:t>
              </a:r>
              <a:r>
                <a:rPr lang="ko-KR" altLang="en-US" sz="2400" spc="-151" dirty="0">
                  <a:solidFill>
                    <a:srgbClr val="042A54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결과물</a:t>
              </a:r>
            </a:p>
          </p:txBody>
        </p:sp>
        <p:sp>
          <p:nvSpPr>
            <p:cNvPr id="3" name="직사각형 2"/>
            <p:cNvSpPr/>
            <p:nvPr/>
          </p:nvSpPr>
          <p:spPr>
            <a:xfrm>
              <a:off x="177139" y="381000"/>
              <a:ext cx="76200" cy="307182"/>
            </a:xfrm>
            <a:prstGeom prst="rect">
              <a:avLst/>
            </a:prstGeom>
            <a:solidFill>
              <a:srgbClr val="063E7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pc="-151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2124597" y="694748"/>
            <a:ext cx="1176156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pc="-151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서버 </a:t>
            </a:r>
            <a:r>
              <a:rPr lang="ko-KR" altLang="en-US" spc="-151" dirty="0" err="1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오류시</a:t>
            </a:r>
            <a:endParaRPr lang="ko-KR" altLang="en-US" spc="-151" dirty="0">
              <a:solidFill>
                <a:srgbClr val="042A54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6" name="직선 연결선 5"/>
          <p:cNvCxnSpPr>
            <a:endCxn id="7" idx="1"/>
          </p:cNvCxnSpPr>
          <p:nvPr/>
        </p:nvCxnSpPr>
        <p:spPr>
          <a:xfrm flipV="1">
            <a:off x="2" y="879414"/>
            <a:ext cx="2124595" cy="6"/>
          </a:xfrm>
          <a:prstGeom prst="line">
            <a:avLst/>
          </a:prstGeom>
          <a:ln>
            <a:solidFill>
              <a:srgbClr val="042A54"/>
            </a:solidFill>
          </a:ln>
          <a:scene3d>
            <a:camera prst="obliqueTopLef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FDD14178-B495-41B2-9808-4360C270AB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5650" y="3034174"/>
            <a:ext cx="2552700" cy="1123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417602"/>
      </p:ext>
    </p:extLst>
  </p:cSld>
  <p:clrMapOvr>
    <a:masterClrMapping/>
  </p:clrMapOvr>
  <p:transition>
    <p:wipe dir="r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3" name="그룹 1062"/>
          <p:cNvGrpSpPr/>
          <p:nvPr/>
        </p:nvGrpSpPr>
        <p:grpSpPr>
          <a:xfrm>
            <a:off x="177140" y="302183"/>
            <a:ext cx="2247679" cy="461665"/>
            <a:chOff x="177139" y="302180"/>
            <a:chExt cx="2247678" cy="461665"/>
          </a:xfrm>
          <a:scene3d>
            <a:camera prst="obliqueTopLeft"/>
            <a:lightRig rig="threePt" dir="t"/>
          </a:scene3d>
        </p:grpSpPr>
        <p:sp>
          <p:nvSpPr>
            <p:cNvPr id="58" name="TextBox 57"/>
            <p:cNvSpPr txBox="1"/>
            <p:nvPr/>
          </p:nvSpPr>
          <p:spPr>
            <a:xfrm>
              <a:off x="215239" y="302180"/>
              <a:ext cx="22095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spc="-151" dirty="0">
                  <a:solidFill>
                    <a:srgbClr val="042A54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05 </a:t>
              </a:r>
              <a:r>
                <a:rPr lang="ko-KR" altLang="en-US" sz="2400" spc="-151" dirty="0">
                  <a:solidFill>
                    <a:srgbClr val="042A54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프로젝트 일정</a:t>
              </a:r>
            </a:p>
          </p:txBody>
        </p:sp>
        <p:sp>
          <p:nvSpPr>
            <p:cNvPr id="3" name="직사각형 2"/>
            <p:cNvSpPr/>
            <p:nvPr/>
          </p:nvSpPr>
          <p:spPr>
            <a:xfrm>
              <a:off x="177139" y="381000"/>
              <a:ext cx="76200" cy="307182"/>
            </a:xfrm>
            <a:prstGeom prst="rect">
              <a:avLst/>
            </a:prstGeom>
            <a:solidFill>
              <a:srgbClr val="063E7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pc="-151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2219909" y="694748"/>
            <a:ext cx="985526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pc="-151" dirty="0" err="1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간트</a:t>
            </a:r>
            <a:r>
              <a:rPr lang="ko-KR" altLang="en-US" spc="-151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차트</a:t>
            </a:r>
          </a:p>
        </p:txBody>
      </p:sp>
      <p:cxnSp>
        <p:nvCxnSpPr>
          <p:cNvPr id="6" name="직선 연결선 5"/>
          <p:cNvCxnSpPr>
            <a:endCxn id="7" idx="1"/>
          </p:cNvCxnSpPr>
          <p:nvPr/>
        </p:nvCxnSpPr>
        <p:spPr>
          <a:xfrm flipV="1">
            <a:off x="3" y="879415"/>
            <a:ext cx="2219907" cy="3"/>
          </a:xfrm>
          <a:prstGeom prst="line">
            <a:avLst/>
          </a:prstGeom>
          <a:ln>
            <a:solidFill>
              <a:srgbClr val="042A54"/>
            </a:solidFill>
          </a:ln>
          <a:scene3d>
            <a:camera prst="obliqueTopLef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표 23">
            <a:extLst>
              <a:ext uri="{FF2B5EF4-FFF2-40B4-BE49-F238E27FC236}">
                <a16:creationId xmlns:a16="http://schemas.microsoft.com/office/drawing/2014/main" id="{B9C89074-131A-4AE4-9DF9-5255F696A3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8464062"/>
              </p:ext>
            </p:extLst>
          </p:nvPr>
        </p:nvGraphicFramePr>
        <p:xfrm>
          <a:off x="579838" y="1840824"/>
          <a:ext cx="8078393" cy="446940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030140">
                  <a:extLst>
                    <a:ext uri="{9D8B030D-6E8A-4147-A177-3AD203B41FA5}">
                      <a16:colId xmlns:a16="http://schemas.microsoft.com/office/drawing/2014/main" val="2089808734"/>
                    </a:ext>
                  </a:extLst>
                </a:gridCol>
                <a:gridCol w="560917">
                  <a:extLst>
                    <a:ext uri="{9D8B030D-6E8A-4147-A177-3AD203B41FA5}">
                      <a16:colId xmlns:a16="http://schemas.microsoft.com/office/drawing/2014/main" val="3520355455"/>
                    </a:ext>
                  </a:extLst>
                </a:gridCol>
                <a:gridCol w="560917">
                  <a:extLst>
                    <a:ext uri="{9D8B030D-6E8A-4147-A177-3AD203B41FA5}">
                      <a16:colId xmlns:a16="http://schemas.microsoft.com/office/drawing/2014/main" val="1132862210"/>
                    </a:ext>
                  </a:extLst>
                </a:gridCol>
                <a:gridCol w="560917">
                  <a:extLst>
                    <a:ext uri="{9D8B030D-6E8A-4147-A177-3AD203B41FA5}">
                      <a16:colId xmlns:a16="http://schemas.microsoft.com/office/drawing/2014/main" val="1093980094"/>
                    </a:ext>
                  </a:extLst>
                </a:gridCol>
                <a:gridCol w="560917">
                  <a:extLst>
                    <a:ext uri="{9D8B030D-6E8A-4147-A177-3AD203B41FA5}">
                      <a16:colId xmlns:a16="http://schemas.microsoft.com/office/drawing/2014/main" val="2413417973"/>
                    </a:ext>
                  </a:extLst>
                </a:gridCol>
                <a:gridCol w="560917">
                  <a:extLst>
                    <a:ext uri="{9D8B030D-6E8A-4147-A177-3AD203B41FA5}">
                      <a16:colId xmlns:a16="http://schemas.microsoft.com/office/drawing/2014/main" val="1981943387"/>
                    </a:ext>
                  </a:extLst>
                </a:gridCol>
                <a:gridCol w="560917">
                  <a:extLst>
                    <a:ext uri="{9D8B030D-6E8A-4147-A177-3AD203B41FA5}">
                      <a16:colId xmlns:a16="http://schemas.microsoft.com/office/drawing/2014/main" val="91811607"/>
                    </a:ext>
                  </a:extLst>
                </a:gridCol>
                <a:gridCol w="560917">
                  <a:extLst>
                    <a:ext uri="{9D8B030D-6E8A-4147-A177-3AD203B41FA5}">
                      <a16:colId xmlns:a16="http://schemas.microsoft.com/office/drawing/2014/main" val="3105190372"/>
                    </a:ext>
                  </a:extLst>
                </a:gridCol>
                <a:gridCol w="560917">
                  <a:extLst>
                    <a:ext uri="{9D8B030D-6E8A-4147-A177-3AD203B41FA5}">
                      <a16:colId xmlns:a16="http://schemas.microsoft.com/office/drawing/2014/main" val="634228599"/>
                    </a:ext>
                  </a:extLst>
                </a:gridCol>
                <a:gridCol w="560917">
                  <a:extLst>
                    <a:ext uri="{9D8B030D-6E8A-4147-A177-3AD203B41FA5}">
                      <a16:colId xmlns:a16="http://schemas.microsoft.com/office/drawing/2014/main" val="1908635330"/>
                    </a:ext>
                  </a:extLst>
                </a:gridCol>
              </a:tblGrid>
              <a:tr h="5486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15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5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월</a:t>
                      </a:r>
                      <a:endParaRPr lang="en-US" altLang="ko-KR" sz="15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16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5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화</a:t>
                      </a:r>
                      <a:endParaRPr lang="en-US" altLang="ko-KR" sz="15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17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5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수</a:t>
                      </a:r>
                      <a:endParaRPr lang="en-US" altLang="ko-KR" sz="15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18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5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목</a:t>
                      </a:r>
                      <a:endParaRPr lang="en-US" altLang="ko-KR" sz="15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19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5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금</a:t>
                      </a:r>
                      <a:endParaRPr lang="en-US" altLang="ko-KR" sz="15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spc="-15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20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500" spc="-15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토</a:t>
                      </a:r>
                      <a:endParaRPr lang="en-US" altLang="ko-KR" sz="1500" spc="-150" dirty="0">
                        <a:solidFill>
                          <a:schemeClr val="accent1">
                            <a:lumMod val="75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spc="-150" dirty="0">
                          <a:solidFill>
                            <a:srgbClr val="C00000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21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500" spc="-150" dirty="0">
                          <a:solidFill>
                            <a:srgbClr val="C00000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일</a:t>
                      </a:r>
                      <a:endParaRPr lang="en-US" altLang="ko-KR" sz="1500" spc="-150" dirty="0">
                        <a:solidFill>
                          <a:srgbClr val="C00000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22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5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월</a:t>
                      </a:r>
                      <a:endParaRPr lang="en-US" altLang="ko-KR" sz="15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23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5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화</a:t>
                      </a:r>
                      <a:endParaRPr lang="en-US" altLang="ko-KR" sz="15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9530452"/>
                  </a:ext>
                </a:extLst>
              </a:tr>
              <a:tr h="56010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CentOS </a:t>
                      </a:r>
                      <a:r>
                        <a:rPr lang="ko-KR" altLang="en-US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설치 및 </a:t>
                      </a:r>
                      <a:r>
                        <a:rPr lang="en-US" altLang="ko-KR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Node.js </a:t>
                      </a:r>
                      <a:r>
                        <a:rPr lang="ko-KR" altLang="en-US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설치</a:t>
                      </a: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738254437"/>
                  </a:ext>
                </a:extLst>
              </a:tr>
              <a:tr h="56010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Java GUI </a:t>
                      </a:r>
                      <a:r>
                        <a:rPr lang="ko-KR" altLang="en-US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세팅 및 메소드 틀 잡기</a:t>
                      </a: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765028253"/>
                  </a:ext>
                </a:extLst>
              </a:tr>
              <a:tr h="56010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 </a:t>
                      </a:r>
                      <a:r>
                        <a:rPr lang="en-US" altLang="ko-KR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–</a:t>
                      </a:r>
                      <a:r>
                        <a:rPr lang="ko-KR" altLang="en-US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통신 코드 작성 및 정리</a:t>
                      </a: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4004287143"/>
                  </a:ext>
                </a:extLst>
              </a:tr>
              <a:tr h="56010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클라이언트 </a:t>
                      </a:r>
                      <a:r>
                        <a:rPr lang="en-US" altLang="ko-KR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–</a:t>
                      </a:r>
                      <a:r>
                        <a:rPr lang="ko-KR" altLang="en-US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 통신 </a:t>
                      </a:r>
                      <a:r>
                        <a:rPr lang="en-US" altLang="ko-KR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&amp; </a:t>
                      </a:r>
                      <a:r>
                        <a:rPr lang="ko-KR" altLang="en-US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뷰 구현</a:t>
                      </a: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641962952"/>
                  </a:ext>
                </a:extLst>
              </a:tr>
              <a:tr h="56010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클라이언트 </a:t>
                      </a:r>
                      <a:r>
                        <a:rPr lang="en-US" altLang="ko-KR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&amp; </a:t>
                      </a:r>
                      <a:r>
                        <a:rPr lang="ko-KR" altLang="en-US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서버 연동</a:t>
                      </a: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1143758227"/>
                  </a:ext>
                </a:extLst>
              </a:tr>
              <a:tr h="56010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클라이언트 </a:t>
                      </a:r>
                      <a:r>
                        <a:rPr lang="en-US" altLang="ko-KR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MVC</a:t>
                      </a:r>
                      <a:r>
                        <a:rPr lang="ko-KR" altLang="en-US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모델로 재구성</a:t>
                      </a: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1530687900"/>
                  </a:ext>
                </a:extLst>
              </a:tr>
              <a:tr h="56010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자료정리 및 </a:t>
                      </a:r>
                      <a:r>
                        <a:rPr lang="en-US" altLang="ko-KR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PPT </a:t>
                      </a:r>
                      <a:r>
                        <a:rPr lang="ko-KR" altLang="en-US" sz="1900" spc="-150" dirty="0">
                          <a:solidFill>
                            <a:srgbClr val="042A54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제작</a:t>
                      </a: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900" spc="-150" dirty="0">
                        <a:solidFill>
                          <a:srgbClr val="042A54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1477000076"/>
                  </a:ext>
                </a:extLst>
              </a:tr>
            </a:tbl>
          </a:graphicData>
        </a:graphic>
      </p:graphicFrame>
      <p:grpSp>
        <p:nvGrpSpPr>
          <p:cNvPr id="8" name="그룹 7">
            <a:extLst>
              <a:ext uri="{FF2B5EF4-FFF2-40B4-BE49-F238E27FC236}">
                <a16:creationId xmlns:a16="http://schemas.microsoft.com/office/drawing/2014/main" id="{4D28E03B-6177-41F7-93DC-E4C6363A077E}"/>
              </a:ext>
            </a:extLst>
          </p:cNvPr>
          <p:cNvGrpSpPr/>
          <p:nvPr/>
        </p:nvGrpSpPr>
        <p:grpSpPr>
          <a:xfrm>
            <a:off x="7364107" y="1064081"/>
            <a:ext cx="1293869" cy="665980"/>
            <a:chOff x="5381625" y="1252238"/>
            <a:chExt cx="1293869" cy="665979"/>
          </a:xfrm>
        </p:grpSpPr>
        <p:cxnSp>
          <p:nvCxnSpPr>
            <p:cNvPr id="4" name="직선 화살표 연결선 3">
              <a:extLst>
                <a:ext uri="{FF2B5EF4-FFF2-40B4-BE49-F238E27FC236}">
                  <a16:creationId xmlns:a16="http://schemas.microsoft.com/office/drawing/2014/main" id="{C1BB5E50-1720-44A5-8F47-019C1393611B}"/>
                </a:ext>
              </a:extLst>
            </p:cNvPr>
            <p:cNvCxnSpPr/>
            <p:nvPr/>
          </p:nvCxnSpPr>
          <p:spPr>
            <a:xfrm>
              <a:off x="5381625" y="1438275"/>
              <a:ext cx="638175" cy="0"/>
            </a:xfrm>
            <a:prstGeom prst="straightConnector1">
              <a:avLst/>
            </a:prstGeom>
            <a:ln w="38100">
              <a:solidFill>
                <a:schemeClr val="accent2">
                  <a:lumMod val="75000"/>
                </a:schemeClr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직선 화살표 연결선 26">
              <a:extLst>
                <a:ext uri="{FF2B5EF4-FFF2-40B4-BE49-F238E27FC236}">
                  <a16:creationId xmlns:a16="http://schemas.microsoft.com/office/drawing/2014/main" id="{5FC5978E-2BFA-4007-8764-99F8235E663A}"/>
                </a:ext>
              </a:extLst>
            </p:cNvPr>
            <p:cNvCxnSpPr/>
            <p:nvPr/>
          </p:nvCxnSpPr>
          <p:spPr>
            <a:xfrm>
              <a:off x="5381625" y="1733550"/>
              <a:ext cx="638175" cy="0"/>
            </a:xfrm>
            <a:prstGeom prst="straightConnector1">
              <a:avLst/>
            </a:prstGeom>
            <a:ln w="38100">
              <a:solidFill>
                <a:schemeClr val="accent6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08E727F1-6B5C-4587-8F9D-6B2B2C467A0D}"/>
                </a:ext>
              </a:extLst>
            </p:cNvPr>
            <p:cNvSpPr txBox="1"/>
            <p:nvPr/>
          </p:nvSpPr>
          <p:spPr>
            <a:xfrm>
              <a:off x="6020058" y="1252238"/>
              <a:ext cx="655436" cy="369332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pc="-151" dirty="0">
                  <a:solidFill>
                    <a:srgbClr val="042A5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: </a:t>
              </a:r>
              <a:r>
                <a:rPr lang="ko-KR" altLang="en-US" spc="-151" dirty="0">
                  <a:solidFill>
                    <a:srgbClr val="042A5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계획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381DC44-75B2-410B-9FB4-ECB6C0837A67}"/>
                </a:ext>
              </a:extLst>
            </p:cNvPr>
            <p:cNvSpPr txBox="1"/>
            <p:nvPr/>
          </p:nvSpPr>
          <p:spPr>
            <a:xfrm>
              <a:off x="6020057" y="1548885"/>
              <a:ext cx="655436" cy="369332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pc="-151" dirty="0">
                  <a:solidFill>
                    <a:srgbClr val="042A5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: </a:t>
              </a:r>
              <a:r>
                <a:rPr lang="ko-KR" altLang="en-US" spc="-151" dirty="0">
                  <a:solidFill>
                    <a:srgbClr val="042A5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실행</a:t>
              </a:r>
            </a:p>
          </p:txBody>
        </p:sp>
      </p:grp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1A026E79-70D5-41C7-8966-414111C7C167}"/>
              </a:ext>
            </a:extLst>
          </p:cNvPr>
          <p:cNvCxnSpPr>
            <a:cxnSpLocks/>
          </p:cNvCxnSpPr>
          <p:nvPr/>
        </p:nvCxnSpPr>
        <p:spPr>
          <a:xfrm>
            <a:off x="3637626" y="2778756"/>
            <a:ext cx="1067727" cy="0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B8B382B3-34C4-480A-BA4E-A5D36DD04573}"/>
              </a:ext>
            </a:extLst>
          </p:cNvPr>
          <p:cNvCxnSpPr>
            <a:cxnSpLocks/>
          </p:cNvCxnSpPr>
          <p:nvPr/>
        </p:nvCxnSpPr>
        <p:spPr>
          <a:xfrm>
            <a:off x="3637625" y="2574640"/>
            <a:ext cx="515276" cy="0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9919A5B4-BAB7-4367-89FC-F7B91B677416}"/>
              </a:ext>
            </a:extLst>
          </p:cNvPr>
          <p:cNvCxnSpPr>
            <a:cxnSpLocks/>
          </p:cNvCxnSpPr>
          <p:nvPr/>
        </p:nvCxnSpPr>
        <p:spPr>
          <a:xfrm>
            <a:off x="4761575" y="3331207"/>
            <a:ext cx="515276" cy="0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084F00DF-7845-4642-BB52-70425D2A1C6A}"/>
              </a:ext>
            </a:extLst>
          </p:cNvPr>
          <p:cNvCxnSpPr>
            <a:cxnSpLocks/>
          </p:cNvCxnSpPr>
          <p:nvPr/>
        </p:nvCxnSpPr>
        <p:spPr>
          <a:xfrm>
            <a:off x="4761575" y="3136615"/>
            <a:ext cx="515276" cy="0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FE3BD56C-6B85-4397-9B16-9DF8FB4130B3}"/>
              </a:ext>
            </a:extLst>
          </p:cNvPr>
          <p:cNvCxnSpPr>
            <a:cxnSpLocks/>
          </p:cNvCxnSpPr>
          <p:nvPr/>
        </p:nvCxnSpPr>
        <p:spPr>
          <a:xfrm>
            <a:off x="4761578" y="3902707"/>
            <a:ext cx="1058201" cy="0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01EFA3B3-BBF0-445C-9283-86E5A470A722}"/>
              </a:ext>
            </a:extLst>
          </p:cNvPr>
          <p:cNvCxnSpPr>
            <a:cxnSpLocks/>
          </p:cNvCxnSpPr>
          <p:nvPr/>
        </p:nvCxnSpPr>
        <p:spPr>
          <a:xfrm>
            <a:off x="4761578" y="3708115"/>
            <a:ext cx="1058201" cy="0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772861CD-D9B7-46C3-8AEB-35E152E37A1E}"/>
              </a:ext>
            </a:extLst>
          </p:cNvPr>
          <p:cNvCxnSpPr>
            <a:cxnSpLocks/>
          </p:cNvCxnSpPr>
          <p:nvPr/>
        </p:nvCxnSpPr>
        <p:spPr>
          <a:xfrm>
            <a:off x="4761578" y="4455156"/>
            <a:ext cx="1058201" cy="0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946D4C40-C060-4B7D-96BF-B8DDC812B939}"/>
              </a:ext>
            </a:extLst>
          </p:cNvPr>
          <p:cNvCxnSpPr>
            <a:cxnSpLocks/>
          </p:cNvCxnSpPr>
          <p:nvPr/>
        </p:nvCxnSpPr>
        <p:spPr>
          <a:xfrm>
            <a:off x="4761577" y="4260565"/>
            <a:ext cx="1610651" cy="0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화살표 연결선 58">
            <a:extLst>
              <a:ext uri="{FF2B5EF4-FFF2-40B4-BE49-F238E27FC236}">
                <a16:creationId xmlns:a16="http://schemas.microsoft.com/office/drawing/2014/main" id="{6253C066-ABFB-4A5E-8FE3-8C730821FBB1}"/>
              </a:ext>
            </a:extLst>
          </p:cNvPr>
          <p:cNvCxnSpPr>
            <a:cxnSpLocks/>
          </p:cNvCxnSpPr>
          <p:nvPr/>
        </p:nvCxnSpPr>
        <p:spPr>
          <a:xfrm>
            <a:off x="5871701" y="5017131"/>
            <a:ext cx="529101" cy="0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A2321BC9-CEE9-4CDD-8BFF-847A4541351F}"/>
              </a:ext>
            </a:extLst>
          </p:cNvPr>
          <p:cNvCxnSpPr>
            <a:cxnSpLocks/>
          </p:cNvCxnSpPr>
          <p:nvPr/>
        </p:nvCxnSpPr>
        <p:spPr>
          <a:xfrm>
            <a:off x="5869550" y="4813015"/>
            <a:ext cx="531251" cy="0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화살표 연결선 62">
            <a:extLst>
              <a:ext uri="{FF2B5EF4-FFF2-40B4-BE49-F238E27FC236}">
                <a16:creationId xmlns:a16="http://schemas.microsoft.com/office/drawing/2014/main" id="{C6CC0661-BCD4-4785-BEC6-1A7C054277D5}"/>
              </a:ext>
            </a:extLst>
          </p:cNvPr>
          <p:cNvCxnSpPr>
            <a:cxnSpLocks/>
          </p:cNvCxnSpPr>
          <p:nvPr/>
        </p:nvCxnSpPr>
        <p:spPr>
          <a:xfrm>
            <a:off x="6426710" y="5588631"/>
            <a:ext cx="1088519" cy="0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화살표 연결선 63">
            <a:extLst>
              <a:ext uri="{FF2B5EF4-FFF2-40B4-BE49-F238E27FC236}">
                <a16:creationId xmlns:a16="http://schemas.microsoft.com/office/drawing/2014/main" id="{906117F5-3DA0-4CA8-BAE5-48AB0FFCBEA5}"/>
              </a:ext>
            </a:extLst>
          </p:cNvPr>
          <p:cNvCxnSpPr>
            <a:cxnSpLocks/>
          </p:cNvCxnSpPr>
          <p:nvPr/>
        </p:nvCxnSpPr>
        <p:spPr>
          <a:xfrm>
            <a:off x="6426710" y="5384515"/>
            <a:ext cx="1088519" cy="0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직선 화살표 연결선 71">
            <a:extLst>
              <a:ext uri="{FF2B5EF4-FFF2-40B4-BE49-F238E27FC236}">
                <a16:creationId xmlns:a16="http://schemas.microsoft.com/office/drawing/2014/main" id="{CC8E6AD1-C971-448F-8485-438C97FDA72E}"/>
              </a:ext>
            </a:extLst>
          </p:cNvPr>
          <p:cNvCxnSpPr>
            <a:cxnSpLocks/>
          </p:cNvCxnSpPr>
          <p:nvPr/>
        </p:nvCxnSpPr>
        <p:spPr>
          <a:xfrm>
            <a:off x="7581903" y="6144603"/>
            <a:ext cx="1057681" cy="0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직선 화살표 연결선 72">
            <a:extLst>
              <a:ext uri="{FF2B5EF4-FFF2-40B4-BE49-F238E27FC236}">
                <a16:creationId xmlns:a16="http://schemas.microsoft.com/office/drawing/2014/main" id="{7C9812EF-8B26-4E8D-87E0-497A75AAC2B7}"/>
              </a:ext>
            </a:extLst>
          </p:cNvPr>
          <p:cNvCxnSpPr>
            <a:cxnSpLocks/>
          </p:cNvCxnSpPr>
          <p:nvPr/>
        </p:nvCxnSpPr>
        <p:spPr>
          <a:xfrm>
            <a:off x="7009068" y="5950011"/>
            <a:ext cx="1088519" cy="0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5642415"/>
      </p:ext>
    </p:extLst>
  </p:cSld>
  <p:clrMapOvr>
    <a:masterClrMapping/>
  </p:clrMapOvr>
  <p:transition>
    <p:wipe dir="r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3" name="그룹 1062"/>
          <p:cNvGrpSpPr/>
          <p:nvPr/>
        </p:nvGrpSpPr>
        <p:grpSpPr>
          <a:xfrm>
            <a:off x="177140" y="302183"/>
            <a:ext cx="2247679" cy="461665"/>
            <a:chOff x="177139" y="302180"/>
            <a:chExt cx="2247678" cy="461665"/>
          </a:xfrm>
          <a:scene3d>
            <a:camera prst="obliqueTopLeft"/>
            <a:lightRig rig="threePt" dir="t"/>
          </a:scene3d>
        </p:grpSpPr>
        <p:sp>
          <p:nvSpPr>
            <p:cNvPr id="58" name="TextBox 57"/>
            <p:cNvSpPr txBox="1"/>
            <p:nvPr/>
          </p:nvSpPr>
          <p:spPr>
            <a:xfrm>
              <a:off x="215239" y="302180"/>
              <a:ext cx="22095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spc="-151" dirty="0">
                  <a:solidFill>
                    <a:srgbClr val="042A54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05 </a:t>
              </a:r>
              <a:r>
                <a:rPr lang="ko-KR" altLang="en-US" sz="2400" spc="-151" dirty="0">
                  <a:solidFill>
                    <a:srgbClr val="042A54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프로젝트 일정</a:t>
              </a:r>
            </a:p>
          </p:txBody>
        </p:sp>
        <p:sp>
          <p:nvSpPr>
            <p:cNvPr id="3" name="직사각형 2"/>
            <p:cNvSpPr/>
            <p:nvPr/>
          </p:nvSpPr>
          <p:spPr>
            <a:xfrm>
              <a:off x="177139" y="381000"/>
              <a:ext cx="76200" cy="307182"/>
            </a:xfrm>
            <a:prstGeom prst="rect">
              <a:avLst/>
            </a:prstGeom>
            <a:solidFill>
              <a:srgbClr val="063E7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pc="-151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2429710" y="694748"/>
            <a:ext cx="565924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pc="-151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담당</a:t>
            </a:r>
          </a:p>
        </p:txBody>
      </p:sp>
      <p:cxnSp>
        <p:nvCxnSpPr>
          <p:cNvPr id="6" name="직선 연결선 5"/>
          <p:cNvCxnSpPr>
            <a:endCxn id="7" idx="1"/>
          </p:cNvCxnSpPr>
          <p:nvPr/>
        </p:nvCxnSpPr>
        <p:spPr>
          <a:xfrm flipV="1">
            <a:off x="2" y="879415"/>
            <a:ext cx="2429709" cy="3"/>
          </a:xfrm>
          <a:prstGeom prst="line">
            <a:avLst/>
          </a:prstGeom>
          <a:ln>
            <a:solidFill>
              <a:srgbClr val="042A54"/>
            </a:solidFill>
          </a:ln>
          <a:scene3d>
            <a:camera prst="obliqueTopLef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102C409F-D0D7-4B39-B780-2B3D9A7EF7B7}"/>
              </a:ext>
            </a:extLst>
          </p:cNvPr>
          <p:cNvGrpSpPr/>
          <p:nvPr/>
        </p:nvGrpSpPr>
        <p:grpSpPr>
          <a:xfrm>
            <a:off x="896880" y="1513290"/>
            <a:ext cx="7350245" cy="4649956"/>
            <a:chOff x="896877" y="2748994"/>
            <a:chExt cx="7350245" cy="4649956"/>
          </a:xfrm>
        </p:grpSpPr>
        <p:sp>
          <p:nvSpPr>
            <p:cNvPr id="14" name="모서리가 둥근 직사각형 53">
              <a:extLst>
                <a:ext uri="{FF2B5EF4-FFF2-40B4-BE49-F238E27FC236}">
                  <a16:creationId xmlns:a16="http://schemas.microsoft.com/office/drawing/2014/main" id="{81E3AAB4-120E-4934-A5BF-C9677AD2FA7D}"/>
                </a:ext>
              </a:extLst>
            </p:cNvPr>
            <p:cNvSpPr/>
            <p:nvPr/>
          </p:nvSpPr>
          <p:spPr>
            <a:xfrm>
              <a:off x="896877" y="4352722"/>
              <a:ext cx="3327922" cy="3046228"/>
            </a:xfrm>
            <a:prstGeom prst="roundRect">
              <a:avLst>
                <a:gd name="adj" fmla="val 5439"/>
              </a:avLst>
            </a:prstGeom>
            <a:solidFill>
              <a:srgbClr val="57ABFF">
                <a:alpha val="23000"/>
              </a:srgbClr>
            </a:solidFill>
            <a:ln>
              <a:noFill/>
            </a:ln>
            <a:scene3d>
              <a:camera prst="obliqueTopLef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4000" spc="-151" dirty="0">
                  <a:solidFill>
                    <a:srgbClr val="042A54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이동희</a:t>
              </a:r>
              <a:endParaRPr lang="en-US" altLang="ko-KR" sz="4000" spc="-151" dirty="0">
                <a:solidFill>
                  <a:srgbClr val="042A5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algn="ctr"/>
              <a:endParaRPr lang="en-US" altLang="ko-KR" sz="4000" spc="-151" dirty="0">
                <a:solidFill>
                  <a:srgbClr val="042A5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algn="ctr"/>
              <a:r>
                <a:rPr lang="ko-KR" altLang="en-US" sz="4000" spc="-151" dirty="0">
                  <a:solidFill>
                    <a:srgbClr val="042A54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이민현</a:t>
              </a:r>
            </a:p>
          </p:txBody>
        </p:sp>
        <p:sp>
          <p:nvSpPr>
            <p:cNvPr id="15" name="모서리가 둥근 직사각형 54">
              <a:extLst>
                <a:ext uri="{FF2B5EF4-FFF2-40B4-BE49-F238E27FC236}">
                  <a16:creationId xmlns:a16="http://schemas.microsoft.com/office/drawing/2014/main" id="{7365792C-5ABA-4410-BE74-2FA347BDA49F}"/>
                </a:ext>
              </a:extLst>
            </p:cNvPr>
            <p:cNvSpPr/>
            <p:nvPr/>
          </p:nvSpPr>
          <p:spPr>
            <a:xfrm>
              <a:off x="4919200" y="4352721"/>
              <a:ext cx="3327922" cy="3046228"/>
            </a:xfrm>
            <a:prstGeom prst="roundRect">
              <a:avLst>
                <a:gd name="adj" fmla="val 5439"/>
              </a:avLst>
            </a:prstGeom>
            <a:solidFill>
              <a:srgbClr val="57ABFF">
                <a:alpha val="23000"/>
              </a:srgbClr>
            </a:solidFill>
            <a:ln>
              <a:noFill/>
            </a:ln>
            <a:scene3d>
              <a:camera prst="obliqueTopLef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4000" spc="-151" dirty="0">
                  <a:solidFill>
                    <a:srgbClr val="042A54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김홍일</a:t>
              </a:r>
              <a:endParaRPr lang="en-US" altLang="ko-KR" sz="4000" spc="-151" dirty="0">
                <a:solidFill>
                  <a:srgbClr val="042A5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algn="ctr"/>
              <a:endParaRPr lang="en-US" altLang="ko-KR" sz="4000" spc="-151" dirty="0">
                <a:solidFill>
                  <a:srgbClr val="042A5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algn="ctr"/>
              <a:r>
                <a:rPr lang="ko-KR" altLang="en-US" sz="4000" spc="-151" dirty="0">
                  <a:solidFill>
                    <a:srgbClr val="042A54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김지훈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92A43DC-421A-463E-92DD-FAA3EA2D6B5E}"/>
                </a:ext>
              </a:extLst>
            </p:cNvPr>
            <p:cNvSpPr txBox="1"/>
            <p:nvPr/>
          </p:nvSpPr>
          <p:spPr>
            <a:xfrm>
              <a:off x="2077614" y="3799917"/>
              <a:ext cx="937308" cy="477054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500" spc="-151" dirty="0">
                  <a:solidFill>
                    <a:schemeClr val="accent2">
                      <a:lumMod val="5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Client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C2DEF96-1438-420B-BF20-2194F97AC353}"/>
                </a:ext>
              </a:extLst>
            </p:cNvPr>
            <p:cNvSpPr txBox="1"/>
            <p:nvPr/>
          </p:nvSpPr>
          <p:spPr>
            <a:xfrm>
              <a:off x="6054393" y="3799917"/>
              <a:ext cx="1057534" cy="477054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500" spc="-151" dirty="0">
                  <a:solidFill>
                    <a:schemeClr val="accent2">
                      <a:lumMod val="5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Server</a:t>
              </a: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3CFFD134-6D8B-4C1E-91F0-1FF9CE348EAA}"/>
                </a:ext>
              </a:extLst>
            </p:cNvPr>
            <p:cNvSpPr/>
            <p:nvPr/>
          </p:nvSpPr>
          <p:spPr>
            <a:xfrm>
              <a:off x="990800" y="4449305"/>
              <a:ext cx="3110933" cy="400110"/>
            </a:xfrm>
            <a:prstGeom prst="rect">
              <a:avLst/>
            </a:prstGeom>
            <a:scene3d>
              <a:camera prst="obliqueTopLeft"/>
              <a:lightRig rig="threePt" dir="t"/>
            </a:scene3d>
          </p:spPr>
          <p:txBody>
            <a:bodyPr wrap="square">
              <a:spAutoFit/>
            </a:bodyPr>
            <a:lstStyle/>
            <a:p>
              <a:pPr algn="ctr"/>
              <a:endParaRPr lang="en-US" altLang="ko-KR" sz="2000" spc="-151" dirty="0">
                <a:solidFill>
                  <a:srgbClr val="042A5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graphicFrame>
          <p:nvGraphicFramePr>
            <p:cNvPr id="20" name="개체 19">
              <a:extLst>
                <a:ext uri="{FF2B5EF4-FFF2-40B4-BE49-F238E27FC236}">
                  <a16:creationId xmlns:a16="http://schemas.microsoft.com/office/drawing/2014/main" id="{AF0F495A-657F-4E89-B551-CF52734C635F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943313" y="2748994"/>
            <a:ext cx="1235050" cy="99428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254" r:id="rId4" imgW="3517200" imgH="2831400" progId="">
                    <p:embed/>
                  </p:oleObj>
                </mc:Choice>
                <mc:Fallback>
                  <p:oleObj r:id="rId4" imgW="3517200" imgH="2831400" progId="">
                    <p:embed/>
                    <p:pic>
                      <p:nvPicPr>
                        <p:cNvPr id="20" name="개체 19">
                          <a:extLst>
                            <a:ext uri="{FF2B5EF4-FFF2-40B4-BE49-F238E27FC236}">
                              <a16:creationId xmlns:a16="http://schemas.microsoft.com/office/drawing/2014/main" id="{AF0F495A-657F-4E89-B551-CF52734C635F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1943313" y="2748994"/>
                          <a:ext cx="1235050" cy="994282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pic>
        <p:nvPicPr>
          <p:cNvPr id="8196" name="Picture 4" descr="computer and server pictogramì ëí ì´ë¯¸ì§ ê²ìê²°ê³¼">
            <a:extLst>
              <a:ext uri="{FF2B5EF4-FFF2-40B4-BE49-F238E27FC236}">
                <a16:creationId xmlns:a16="http://schemas.microsoft.com/office/drawing/2014/main" id="{2905158B-397A-4B13-A2D8-33A6C954CB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7109" y="1406323"/>
            <a:ext cx="1101248" cy="1101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5333783"/>
      </p:ext>
    </p:extLst>
  </p:cSld>
  <p:clrMapOvr>
    <a:masterClrMapping/>
  </p:clrMapOvr>
  <p:transition>
    <p:wipe dir="r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2A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직사각형 46"/>
          <p:cNvSpPr/>
          <p:nvPr/>
        </p:nvSpPr>
        <p:spPr>
          <a:xfrm>
            <a:off x="2653078" y="2921168"/>
            <a:ext cx="3837843" cy="1015663"/>
          </a:xfrm>
          <a:prstGeom prst="rect">
            <a:avLst/>
          </a:prstGeom>
          <a:scene3d>
            <a:camera prst="obliqueTopLeft"/>
            <a:lightRig rig="threePt" dir="t"/>
          </a:scene3d>
        </p:spPr>
        <p:txBody>
          <a:bodyPr wrap="square">
            <a:spAutoFit/>
          </a:bodyPr>
          <a:lstStyle/>
          <a:p>
            <a:pPr algn="ctr"/>
            <a:r>
              <a:rPr lang="ko-KR" altLang="en-US" sz="6000" spc="-15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감사합니다</a:t>
            </a:r>
            <a:endParaRPr lang="en-US" altLang="ko-KR" sz="6000" spc="-151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0591609"/>
      </p:ext>
    </p:extLst>
  </p:cSld>
  <p:clrMapOvr>
    <a:masterClrMapping/>
  </p:clrMapOvr>
  <p:transition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3" name="그룹 1062"/>
          <p:cNvGrpSpPr/>
          <p:nvPr/>
        </p:nvGrpSpPr>
        <p:grpSpPr>
          <a:xfrm>
            <a:off x="177142" y="302183"/>
            <a:ext cx="2827582" cy="461665"/>
            <a:chOff x="177139" y="302180"/>
            <a:chExt cx="2827583" cy="461665"/>
          </a:xfrm>
          <a:scene3d>
            <a:camera prst="obliqueTopLeft"/>
            <a:lightRig rig="threePt" dir="t"/>
          </a:scene3d>
        </p:grpSpPr>
        <p:sp>
          <p:nvSpPr>
            <p:cNvPr id="58" name="TextBox 57"/>
            <p:cNvSpPr txBox="1"/>
            <p:nvPr/>
          </p:nvSpPr>
          <p:spPr>
            <a:xfrm>
              <a:off x="215239" y="302180"/>
              <a:ext cx="278948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spc="-151" dirty="0">
                  <a:solidFill>
                    <a:srgbClr val="042A54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01 </a:t>
              </a:r>
              <a:r>
                <a:rPr lang="ko-KR" altLang="en-US" sz="2400" spc="-151" dirty="0">
                  <a:solidFill>
                    <a:srgbClr val="042A54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프로젝트 수행 목적</a:t>
              </a:r>
            </a:p>
          </p:txBody>
        </p:sp>
        <p:sp>
          <p:nvSpPr>
            <p:cNvPr id="3" name="직사각형 2"/>
            <p:cNvSpPr/>
            <p:nvPr/>
          </p:nvSpPr>
          <p:spPr>
            <a:xfrm>
              <a:off x="177139" y="381000"/>
              <a:ext cx="76200" cy="307182"/>
            </a:xfrm>
            <a:prstGeom prst="rect">
              <a:avLst/>
            </a:prstGeom>
            <a:solidFill>
              <a:srgbClr val="063E7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pc="-151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2092564" y="694748"/>
            <a:ext cx="1240211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en-US" altLang="ko-KR" spc="-151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Node.js </a:t>
            </a:r>
            <a:r>
              <a:rPr lang="ko-KR" altLang="en-US" spc="-151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공부</a:t>
            </a:r>
          </a:p>
        </p:txBody>
      </p:sp>
      <p:cxnSp>
        <p:nvCxnSpPr>
          <p:cNvPr id="6" name="직선 연결선 5"/>
          <p:cNvCxnSpPr>
            <a:endCxn id="7" idx="1"/>
          </p:cNvCxnSpPr>
          <p:nvPr/>
        </p:nvCxnSpPr>
        <p:spPr>
          <a:xfrm flipV="1">
            <a:off x="1" y="879415"/>
            <a:ext cx="2092563" cy="3"/>
          </a:xfrm>
          <a:prstGeom prst="line">
            <a:avLst/>
          </a:prstGeom>
          <a:ln>
            <a:solidFill>
              <a:srgbClr val="042A54"/>
            </a:solidFill>
          </a:ln>
          <a:scene3d>
            <a:camera prst="obliqueTopLef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0" name="Picture 6" descr="node.jsì ëí ì´ë¯¸ì§ ê²ìê²°ê³¼">
            <a:extLst>
              <a:ext uri="{FF2B5EF4-FFF2-40B4-BE49-F238E27FC236}">
                <a16:creationId xmlns:a16="http://schemas.microsoft.com/office/drawing/2014/main" id="{47DB7B2E-EC1F-420B-8325-056961674E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1922" y="1957278"/>
            <a:ext cx="5202267" cy="3187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499579"/>
      </p:ext>
    </p:extLst>
  </p:cSld>
  <p:clrMapOvr>
    <a:masterClrMapping/>
  </p:clrMapOvr>
  <p:transition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3" name="그룹 1062"/>
          <p:cNvGrpSpPr/>
          <p:nvPr/>
        </p:nvGrpSpPr>
        <p:grpSpPr>
          <a:xfrm>
            <a:off x="177142" y="302183"/>
            <a:ext cx="2827582" cy="461665"/>
            <a:chOff x="177139" y="302180"/>
            <a:chExt cx="2827583" cy="461665"/>
          </a:xfrm>
          <a:scene3d>
            <a:camera prst="obliqueTopLeft"/>
            <a:lightRig rig="threePt" dir="t"/>
          </a:scene3d>
        </p:grpSpPr>
        <p:sp>
          <p:nvSpPr>
            <p:cNvPr id="58" name="TextBox 57"/>
            <p:cNvSpPr txBox="1"/>
            <p:nvPr/>
          </p:nvSpPr>
          <p:spPr>
            <a:xfrm>
              <a:off x="215239" y="302180"/>
              <a:ext cx="278948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spc="-151" dirty="0">
                  <a:solidFill>
                    <a:srgbClr val="042A54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01 </a:t>
              </a:r>
              <a:r>
                <a:rPr lang="ko-KR" altLang="en-US" sz="2400" spc="-151" dirty="0">
                  <a:solidFill>
                    <a:srgbClr val="042A54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프로젝트 수행 목적</a:t>
              </a:r>
            </a:p>
          </p:txBody>
        </p:sp>
        <p:sp>
          <p:nvSpPr>
            <p:cNvPr id="3" name="직사각형 2"/>
            <p:cNvSpPr/>
            <p:nvPr/>
          </p:nvSpPr>
          <p:spPr>
            <a:xfrm>
              <a:off x="177139" y="381000"/>
              <a:ext cx="76200" cy="307182"/>
            </a:xfrm>
            <a:prstGeom prst="rect">
              <a:avLst/>
            </a:prstGeom>
            <a:solidFill>
              <a:srgbClr val="063E7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pc="-151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914792" y="694748"/>
            <a:ext cx="1595757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pc="-151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웹 개발자의 영역</a:t>
            </a:r>
          </a:p>
        </p:txBody>
      </p:sp>
      <p:cxnSp>
        <p:nvCxnSpPr>
          <p:cNvPr id="6" name="직선 연결선 5"/>
          <p:cNvCxnSpPr>
            <a:endCxn id="7" idx="1"/>
          </p:cNvCxnSpPr>
          <p:nvPr/>
        </p:nvCxnSpPr>
        <p:spPr>
          <a:xfrm flipV="1">
            <a:off x="1" y="879415"/>
            <a:ext cx="1914790" cy="3"/>
          </a:xfrm>
          <a:prstGeom prst="line">
            <a:avLst/>
          </a:prstGeom>
          <a:ln>
            <a:solidFill>
              <a:srgbClr val="042A54"/>
            </a:solidFill>
          </a:ln>
          <a:scene3d>
            <a:camera prst="obliqueTopLef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513878AC-AC4A-400E-892B-49CE0A596405}"/>
              </a:ext>
            </a:extLst>
          </p:cNvPr>
          <p:cNvSpPr txBox="1"/>
          <p:nvPr/>
        </p:nvSpPr>
        <p:spPr>
          <a:xfrm>
            <a:off x="3178943" y="1601001"/>
            <a:ext cx="2648930" cy="553998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ko-KR" altLang="en-US" sz="3000" spc="-151" dirty="0">
                <a:solidFill>
                  <a:schemeClr val="accent6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웹 개발자의 영역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648EBF0A-8B3C-44A2-8B15-71EF2C2007E3}"/>
              </a:ext>
            </a:extLst>
          </p:cNvPr>
          <p:cNvGrpSpPr/>
          <p:nvPr/>
        </p:nvGrpSpPr>
        <p:grpSpPr>
          <a:xfrm>
            <a:off x="896880" y="2692355"/>
            <a:ext cx="7350245" cy="3176977"/>
            <a:chOff x="896877" y="2692353"/>
            <a:chExt cx="7350245" cy="3176976"/>
          </a:xfrm>
        </p:grpSpPr>
        <p:sp>
          <p:nvSpPr>
            <p:cNvPr id="33" name="모서리가 둥근 직사각형 53">
              <a:extLst>
                <a:ext uri="{FF2B5EF4-FFF2-40B4-BE49-F238E27FC236}">
                  <a16:creationId xmlns:a16="http://schemas.microsoft.com/office/drawing/2014/main" id="{5CE88978-FE0B-4AD8-BA17-4161627BDFA3}"/>
                </a:ext>
              </a:extLst>
            </p:cNvPr>
            <p:cNvSpPr/>
            <p:nvPr/>
          </p:nvSpPr>
          <p:spPr>
            <a:xfrm>
              <a:off x="896877" y="4352722"/>
              <a:ext cx="3327922" cy="1516607"/>
            </a:xfrm>
            <a:prstGeom prst="roundRect">
              <a:avLst>
                <a:gd name="adj" fmla="val 5439"/>
              </a:avLst>
            </a:prstGeom>
            <a:solidFill>
              <a:srgbClr val="57ABFF">
                <a:alpha val="23000"/>
              </a:srgbClr>
            </a:solidFill>
            <a:ln>
              <a:noFill/>
            </a:ln>
            <a:scene3d>
              <a:camera prst="obliqueTopLef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pc="-151" dirty="0"/>
            </a:p>
          </p:txBody>
        </p:sp>
        <p:sp>
          <p:nvSpPr>
            <p:cNvPr id="34" name="모서리가 둥근 직사각형 54">
              <a:extLst>
                <a:ext uri="{FF2B5EF4-FFF2-40B4-BE49-F238E27FC236}">
                  <a16:creationId xmlns:a16="http://schemas.microsoft.com/office/drawing/2014/main" id="{72F4632A-57AC-4F10-ACD4-22F9F0802F28}"/>
                </a:ext>
              </a:extLst>
            </p:cNvPr>
            <p:cNvSpPr/>
            <p:nvPr/>
          </p:nvSpPr>
          <p:spPr>
            <a:xfrm>
              <a:off x="4919200" y="4352721"/>
              <a:ext cx="3327922" cy="1516607"/>
            </a:xfrm>
            <a:prstGeom prst="roundRect">
              <a:avLst>
                <a:gd name="adj" fmla="val 5439"/>
              </a:avLst>
            </a:prstGeom>
            <a:solidFill>
              <a:srgbClr val="57ABFF">
                <a:alpha val="23000"/>
              </a:srgbClr>
            </a:solidFill>
            <a:ln>
              <a:noFill/>
            </a:ln>
            <a:scene3d>
              <a:camera prst="obliqueTopLef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pc="-151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EF351761-C8CF-4AEF-9D98-325CB710F545}"/>
                </a:ext>
              </a:extLst>
            </p:cNvPr>
            <p:cNvSpPr txBox="1"/>
            <p:nvPr/>
          </p:nvSpPr>
          <p:spPr>
            <a:xfrm>
              <a:off x="1808983" y="3799917"/>
              <a:ext cx="1474570" cy="477054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500" spc="-151" dirty="0">
                  <a:solidFill>
                    <a:srgbClr val="042A54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Front end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1BB66455-E7BE-44BA-A5A6-95ADEDE05AD4}"/>
                </a:ext>
              </a:extLst>
            </p:cNvPr>
            <p:cNvSpPr txBox="1"/>
            <p:nvPr/>
          </p:nvSpPr>
          <p:spPr>
            <a:xfrm>
              <a:off x="5885404" y="3799917"/>
              <a:ext cx="1395510" cy="477054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500" spc="-151" dirty="0">
                  <a:solidFill>
                    <a:srgbClr val="042A54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Back end</a:t>
              </a:r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B97A3CB9-0985-46E6-AC8D-A13D1A290CC6}"/>
                </a:ext>
              </a:extLst>
            </p:cNvPr>
            <p:cNvSpPr/>
            <p:nvPr/>
          </p:nvSpPr>
          <p:spPr>
            <a:xfrm>
              <a:off x="990800" y="4449304"/>
              <a:ext cx="3110933" cy="1323439"/>
            </a:xfrm>
            <a:prstGeom prst="rect">
              <a:avLst/>
            </a:prstGeom>
            <a:scene3d>
              <a:camera prst="obliqueTopLeft"/>
              <a:lightRig rig="threePt" dir="t"/>
            </a:scene3d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2000" spc="-151" dirty="0">
                  <a:solidFill>
                    <a:srgbClr val="042A54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사용자의 화면에 나타나는 </a:t>
              </a:r>
              <a:endParaRPr lang="en-US" altLang="ko-KR" sz="2000" spc="-151" dirty="0">
                <a:solidFill>
                  <a:srgbClr val="042A5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algn="ctr"/>
              <a:r>
                <a:rPr lang="ko-KR" altLang="en-US" sz="2000" spc="-151" dirty="0">
                  <a:solidFill>
                    <a:srgbClr val="042A54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웹 화면을 다루는 영역</a:t>
              </a:r>
              <a:endParaRPr lang="en-US" altLang="ko-KR" sz="2000" spc="-151" dirty="0">
                <a:solidFill>
                  <a:srgbClr val="042A5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algn="ctr"/>
              <a:endParaRPr lang="en-US" altLang="ko-KR" sz="2000" spc="-151" dirty="0">
                <a:solidFill>
                  <a:srgbClr val="042A5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algn="ctr"/>
              <a:r>
                <a:rPr lang="en-US" altLang="ko-KR" sz="2000" spc="-151" dirty="0">
                  <a:solidFill>
                    <a:schemeClr val="accent6">
                      <a:lumMod val="5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HTML, CSS, JS…</a:t>
              </a:r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F3166E39-BE76-447D-B82C-FD7C9C6C25E5}"/>
                </a:ext>
              </a:extLst>
            </p:cNvPr>
            <p:cNvSpPr/>
            <p:nvPr/>
          </p:nvSpPr>
          <p:spPr>
            <a:xfrm>
              <a:off x="5042267" y="4449303"/>
              <a:ext cx="3110933" cy="1323439"/>
            </a:xfrm>
            <a:prstGeom prst="rect">
              <a:avLst/>
            </a:prstGeom>
            <a:scene3d>
              <a:camera prst="obliqueTopLeft"/>
              <a:lightRig rig="threePt" dir="t"/>
            </a:scene3d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2000" spc="-151" dirty="0">
                  <a:solidFill>
                    <a:srgbClr val="042A54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눈에 보이지 않는 서버에서 </a:t>
              </a:r>
              <a:endParaRPr lang="en-US" altLang="ko-KR" sz="2000" spc="-151" dirty="0">
                <a:solidFill>
                  <a:srgbClr val="042A5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algn="ctr"/>
              <a:r>
                <a:rPr lang="ko-KR" altLang="en-US" sz="2000" spc="-151" dirty="0">
                  <a:solidFill>
                    <a:srgbClr val="042A54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기술을 다루는 영역</a:t>
              </a:r>
              <a:endParaRPr lang="en-US" altLang="ko-KR" sz="2000" spc="-151" dirty="0">
                <a:solidFill>
                  <a:srgbClr val="042A5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algn="ctr"/>
              <a:endParaRPr lang="en-US" altLang="ko-KR" sz="2000" spc="-151" dirty="0">
                <a:solidFill>
                  <a:srgbClr val="042A5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algn="ctr"/>
              <a:r>
                <a:rPr lang="en-US" altLang="ko-KR" sz="2000" spc="-151" dirty="0">
                  <a:solidFill>
                    <a:schemeClr val="accent6">
                      <a:lumMod val="5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JAVA, JSP, SPRING, Django…</a:t>
              </a:r>
            </a:p>
          </p:txBody>
        </p:sp>
        <p:graphicFrame>
          <p:nvGraphicFramePr>
            <p:cNvPr id="53" name="개체 52">
              <a:extLst>
                <a:ext uri="{FF2B5EF4-FFF2-40B4-BE49-F238E27FC236}">
                  <a16:creationId xmlns:a16="http://schemas.microsoft.com/office/drawing/2014/main" id="{D0976DED-4590-4474-8E4B-9CF1DF1BF006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496897705"/>
                </p:ext>
              </p:extLst>
            </p:nvPr>
          </p:nvGraphicFramePr>
          <p:xfrm>
            <a:off x="1943313" y="2748994"/>
            <a:ext cx="1235050" cy="99428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142" r:id="rId4" imgW="3517200" imgH="2831400" progId="">
                    <p:embed/>
                  </p:oleObj>
                </mc:Choice>
                <mc:Fallback>
                  <p:oleObj r:id="rId4" imgW="3517200" imgH="2831400" progId="">
                    <p:embed/>
                    <p:pic>
                      <p:nvPicPr>
                        <p:cNvPr id="6" name="개체 5">
                          <a:extLst>
                            <a:ext uri="{FF2B5EF4-FFF2-40B4-BE49-F238E27FC236}">
                              <a16:creationId xmlns:a16="http://schemas.microsoft.com/office/drawing/2014/main" id="{134D81F6-04B4-4D66-9791-F7D4A61B5DFD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1943313" y="2748994"/>
                          <a:ext cx="1235050" cy="994282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4" name="개체 53">
              <a:extLst>
                <a:ext uri="{FF2B5EF4-FFF2-40B4-BE49-F238E27FC236}">
                  <a16:creationId xmlns:a16="http://schemas.microsoft.com/office/drawing/2014/main" id="{8CFED11F-B474-4277-8DBA-952469603F24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624903482"/>
                </p:ext>
              </p:extLst>
            </p:nvPr>
          </p:nvGraphicFramePr>
          <p:xfrm>
            <a:off x="5965639" y="2692353"/>
            <a:ext cx="1285940" cy="105092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143" r:id="rId6" imgW="3682440" imgH="3009240" progId="">
                    <p:embed/>
                  </p:oleObj>
                </mc:Choice>
                <mc:Fallback>
                  <p:oleObj r:id="rId6" imgW="3682440" imgH="3009240" progId="">
                    <p:embed/>
                    <p:pic>
                      <p:nvPicPr>
                        <p:cNvPr id="5" name="개체 4">
                          <a:extLst>
                            <a:ext uri="{FF2B5EF4-FFF2-40B4-BE49-F238E27FC236}">
                              <a16:creationId xmlns:a16="http://schemas.microsoft.com/office/drawing/2014/main" id="{42505B48-116A-47DB-B17E-1474A90AEDE0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5965639" y="2692353"/>
                          <a:ext cx="1285940" cy="105092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1591907594"/>
      </p:ext>
    </p:extLst>
  </p:cSld>
  <p:clrMapOvr>
    <a:masterClrMapping/>
  </p:clrMapOvr>
  <p:transition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3" name="그룹 1062"/>
          <p:cNvGrpSpPr/>
          <p:nvPr/>
        </p:nvGrpSpPr>
        <p:grpSpPr>
          <a:xfrm>
            <a:off x="177142" y="302183"/>
            <a:ext cx="2827582" cy="461665"/>
            <a:chOff x="177139" y="302180"/>
            <a:chExt cx="2827583" cy="461665"/>
          </a:xfrm>
          <a:scene3d>
            <a:camera prst="obliqueTopLeft"/>
            <a:lightRig rig="threePt" dir="t"/>
          </a:scene3d>
        </p:grpSpPr>
        <p:sp>
          <p:nvSpPr>
            <p:cNvPr id="58" name="TextBox 57"/>
            <p:cNvSpPr txBox="1"/>
            <p:nvPr/>
          </p:nvSpPr>
          <p:spPr>
            <a:xfrm>
              <a:off x="215239" y="302180"/>
              <a:ext cx="278948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spc="-151" dirty="0">
                  <a:solidFill>
                    <a:srgbClr val="042A54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01 </a:t>
              </a:r>
              <a:r>
                <a:rPr lang="ko-KR" altLang="en-US" sz="2400" spc="-151" dirty="0">
                  <a:solidFill>
                    <a:srgbClr val="042A54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프로젝트 수행 목적</a:t>
              </a:r>
            </a:p>
          </p:txBody>
        </p:sp>
        <p:sp>
          <p:nvSpPr>
            <p:cNvPr id="3" name="직사각형 2"/>
            <p:cNvSpPr/>
            <p:nvPr/>
          </p:nvSpPr>
          <p:spPr>
            <a:xfrm>
              <a:off x="177139" y="381000"/>
              <a:ext cx="76200" cy="307182"/>
            </a:xfrm>
            <a:prstGeom prst="rect">
              <a:avLst/>
            </a:prstGeom>
            <a:solidFill>
              <a:srgbClr val="063E7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pc="-151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177221" y="694748"/>
            <a:ext cx="3070904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en-US" altLang="ko-KR" spc="-151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Node.js</a:t>
            </a:r>
            <a:r>
              <a:rPr lang="ko-KR" altLang="en-US" spc="-151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와 일반 기존 서버와의 차이</a:t>
            </a:r>
          </a:p>
        </p:txBody>
      </p:sp>
      <p:cxnSp>
        <p:nvCxnSpPr>
          <p:cNvPr id="6" name="직선 연결선 5"/>
          <p:cNvCxnSpPr>
            <a:endCxn id="7" idx="1"/>
          </p:cNvCxnSpPr>
          <p:nvPr/>
        </p:nvCxnSpPr>
        <p:spPr>
          <a:xfrm flipV="1">
            <a:off x="3" y="879415"/>
            <a:ext cx="1177219" cy="3"/>
          </a:xfrm>
          <a:prstGeom prst="line">
            <a:avLst/>
          </a:prstGeom>
          <a:ln>
            <a:solidFill>
              <a:srgbClr val="042A54"/>
            </a:solidFill>
          </a:ln>
          <a:scene3d>
            <a:camera prst="obliqueTopLef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552CEA1E-6E19-448F-B353-16BB8C6CAC51}"/>
              </a:ext>
            </a:extLst>
          </p:cNvPr>
          <p:cNvGrpSpPr/>
          <p:nvPr/>
        </p:nvGrpSpPr>
        <p:grpSpPr>
          <a:xfrm>
            <a:off x="938358" y="2776028"/>
            <a:ext cx="7267291" cy="3459735"/>
            <a:chOff x="938358" y="2518852"/>
            <a:chExt cx="7267290" cy="3459734"/>
          </a:xfrm>
        </p:grpSpPr>
        <p:sp>
          <p:nvSpPr>
            <p:cNvPr id="18" name="모서리가 둥근 직사각형 53">
              <a:extLst>
                <a:ext uri="{FF2B5EF4-FFF2-40B4-BE49-F238E27FC236}">
                  <a16:creationId xmlns:a16="http://schemas.microsoft.com/office/drawing/2014/main" id="{762F3372-8545-49F8-AED0-E9D4A2CD1ABE}"/>
                </a:ext>
              </a:extLst>
            </p:cNvPr>
            <p:cNvSpPr/>
            <p:nvPr/>
          </p:nvSpPr>
          <p:spPr>
            <a:xfrm>
              <a:off x="3104172" y="2518852"/>
              <a:ext cx="2935655" cy="962228"/>
            </a:xfrm>
            <a:prstGeom prst="roundRect">
              <a:avLst>
                <a:gd name="adj" fmla="val 5439"/>
              </a:avLst>
            </a:prstGeom>
            <a:solidFill>
              <a:srgbClr val="57ABFF">
                <a:alpha val="23000"/>
              </a:srgbClr>
            </a:solidFill>
            <a:ln>
              <a:noFill/>
            </a:ln>
            <a:scene3d>
              <a:camera prst="obliqueTopLef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500" spc="-151" dirty="0">
                  <a:solidFill>
                    <a:srgbClr val="042A54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HTTP Server</a:t>
              </a:r>
              <a:endParaRPr lang="ko-KR" altLang="en-US" sz="3500" spc="-151" dirty="0">
                <a:solidFill>
                  <a:srgbClr val="042A54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20" name="모서리가 둥근 직사각형 53">
              <a:extLst>
                <a:ext uri="{FF2B5EF4-FFF2-40B4-BE49-F238E27FC236}">
                  <a16:creationId xmlns:a16="http://schemas.microsoft.com/office/drawing/2014/main" id="{9BF953FA-A62E-487D-B3BE-02BB5C95691A}"/>
                </a:ext>
              </a:extLst>
            </p:cNvPr>
            <p:cNvSpPr/>
            <p:nvPr/>
          </p:nvSpPr>
          <p:spPr>
            <a:xfrm>
              <a:off x="938358" y="5016358"/>
              <a:ext cx="2935655" cy="962228"/>
            </a:xfrm>
            <a:prstGeom prst="roundRect">
              <a:avLst>
                <a:gd name="adj" fmla="val 5439"/>
              </a:avLst>
            </a:prstGeom>
            <a:solidFill>
              <a:srgbClr val="57ABFF">
                <a:alpha val="23000"/>
              </a:srgbClr>
            </a:solidFill>
            <a:ln>
              <a:noFill/>
            </a:ln>
            <a:scene3d>
              <a:camera prst="obliqueTopLef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500" spc="-151" dirty="0">
                  <a:solidFill>
                    <a:srgbClr val="042A54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User 1</a:t>
              </a:r>
              <a:endParaRPr lang="ko-KR" altLang="en-US" sz="3500" spc="-151" dirty="0">
                <a:solidFill>
                  <a:srgbClr val="042A54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21" name="모서리가 둥근 직사각형 53">
              <a:extLst>
                <a:ext uri="{FF2B5EF4-FFF2-40B4-BE49-F238E27FC236}">
                  <a16:creationId xmlns:a16="http://schemas.microsoft.com/office/drawing/2014/main" id="{550CE094-F4FE-4717-A3DB-ACF868A613FF}"/>
                </a:ext>
              </a:extLst>
            </p:cNvPr>
            <p:cNvSpPr/>
            <p:nvPr/>
          </p:nvSpPr>
          <p:spPr>
            <a:xfrm>
              <a:off x="5269993" y="5016358"/>
              <a:ext cx="2935655" cy="962228"/>
            </a:xfrm>
            <a:prstGeom prst="roundRect">
              <a:avLst>
                <a:gd name="adj" fmla="val 5439"/>
              </a:avLst>
            </a:prstGeom>
            <a:solidFill>
              <a:srgbClr val="57ABFF">
                <a:alpha val="23000"/>
              </a:srgbClr>
            </a:solidFill>
            <a:ln>
              <a:noFill/>
            </a:ln>
            <a:scene3d>
              <a:camera prst="obliqueTopLef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500" spc="-151" dirty="0">
                  <a:solidFill>
                    <a:srgbClr val="042A54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User 2</a:t>
              </a:r>
              <a:endParaRPr lang="ko-KR" altLang="en-US" sz="3500" spc="-151" dirty="0">
                <a:solidFill>
                  <a:srgbClr val="042A54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2C2F173A-A133-40F0-BC6B-16440B99CFCD}"/>
                </a:ext>
              </a:extLst>
            </p:cNvPr>
            <p:cNvGrpSpPr/>
            <p:nvPr/>
          </p:nvGrpSpPr>
          <p:grpSpPr>
            <a:xfrm>
              <a:off x="2162175" y="3577703"/>
              <a:ext cx="1464041" cy="1323085"/>
              <a:chOff x="2162175" y="3577703"/>
              <a:chExt cx="1464041" cy="1323085"/>
            </a:xfrm>
          </p:grpSpPr>
          <p:cxnSp>
            <p:nvCxnSpPr>
              <p:cNvPr id="5" name="직선 화살표 연결선 4">
                <a:extLst>
                  <a:ext uri="{FF2B5EF4-FFF2-40B4-BE49-F238E27FC236}">
                    <a16:creationId xmlns:a16="http://schemas.microsoft.com/office/drawing/2014/main" id="{D362364C-952F-4CB2-9EAF-2F9B94941B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162175" y="3577703"/>
                <a:ext cx="1038225" cy="1314450"/>
              </a:xfrm>
              <a:prstGeom prst="straightConnector1">
                <a:avLst/>
              </a:prstGeom>
              <a:ln w="57150">
                <a:solidFill>
                  <a:schemeClr val="accent2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직선 화살표 연결선 28">
                <a:extLst>
                  <a:ext uri="{FF2B5EF4-FFF2-40B4-BE49-F238E27FC236}">
                    <a16:creationId xmlns:a16="http://schemas.microsoft.com/office/drawing/2014/main" id="{836C37B9-0B05-481C-A05A-71CC19A17FE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579320" y="3608517"/>
                <a:ext cx="1046896" cy="1292271"/>
              </a:xfrm>
              <a:prstGeom prst="straightConnector1">
                <a:avLst/>
              </a:prstGeom>
              <a:ln w="57150">
                <a:solidFill>
                  <a:schemeClr val="accent2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B7F8AD85-F93B-419F-9A62-9A810EBCDCCC}"/>
                </a:ext>
              </a:extLst>
            </p:cNvPr>
            <p:cNvGrpSpPr/>
            <p:nvPr/>
          </p:nvGrpSpPr>
          <p:grpSpPr>
            <a:xfrm>
              <a:off x="5346067" y="3733754"/>
              <a:ext cx="1769107" cy="1046896"/>
              <a:chOff x="5346067" y="3733754"/>
              <a:chExt cx="1769107" cy="1046896"/>
            </a:xfrm>
          </p:grpSpPr>
          <p:cxnSp>
            <p:nvCxnSpPr>
              <p:cNvPr id="36" name="직선 화살표 연결선 35">
                <a:extLst>
                  <a:ext uri="{FF2B5EF4-FFF2-40B4-BE49-F238E27FC236}">
                    <a16:creationId xmlns:a16="http://schemas.microsoft.com/office/drawing/2014/main" id="{13D71A6B-6E72-4783-A6BB-F2C02AD982AE}"/>
                  </a:ext>
                </a:extLst>
              </p:cNvPr>
              <p:cNvCxnSpPr>
                <a:cxnSpLocks/>
              </p:cNvCxnSpPr>
              <p:nvPr/>
            </p:nvCxnSpPr>
            <p:spPr>
              <a:xfrm rot="6135389" flipV="1">
                <a:off x="5938836" y="3596761"/>
                <a:ext cx="1038225" cy="1314450"/>
              </a:xfrm>
              <a:prstGeom prst="straightConnector1">
                <a:avLst/>
              </a:prstGeom>
              <a:ln w="57150">
                <a:solidFill>
                  <a:schemeClr val="accent2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직선 화살표 연결선 36">
                <a:extLst>
                  <a:ext uri="{FF2B5EF4-FFF2-40B4-BE49-F238E27FC236}">
                    <a16:creationId xmlns:a16="http://schemas.microsoft.com/office/drawing/2014/main" id="{4141B48D-BFF3-4E67-807C-B2337B1A1D26}"/>
                  </a:ext>
                </a:extLst>
              </p:cNvPr>
              <p:cNvCxnSpPr>
                <a:cxnSpLocks/>
              </p:cNvCxnSpPr>
              <p:nvPr/>
            </p:nvCxnSpPr>
            <p:spPr>
              <a:xfrm rot="6135389" flipH="1">
                <a:off x="5468755" y="3611066"/>
                <a:ext cx="1046896" cy="1292271"/>
              </a:xfrm>
              <a:prstGeom prst="straightConnector1">
                <a:avLst/>
              </a:prstGeom>
              <a:ln w="57150">
                <a:solidFill>
                  <a:schemeClr val="accent2">
                    <a:lumMod val="5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384B2FD2-045C-4E04-ACBC-D66FD723584D}"/>
              </a:ext>
            </a:extLst>
          </p:cNvPr>
          <p:cNvGrpSpPr/>
          <p:nvPr/>
        </p:nvGrpSpPr>
        <p:grpSpPr>
          <a:xfrm>
            <a:off x="287233" y="3864361"/>
            <a:ext cx="2273069" cy="707886"/>
            <a:chOff x="287231" y="3607184"/>
            <a:chExt cx="2273069" cy="707885"/>
          </a:xfrm>
        </p:grpSpPr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4228ED12-26BE-4F4D-B759-D931F8336308}"/>
                </a:ext>
              </a:extLst>
            </p:cNvPr>
            <p:cNvSpPr/>
            <p:nvPr/>
          </p:nvSpPr>
          <p:spPr>
            <a:xfrm>
              <a:off x="631787" y="3607184"/>
              <a:ext cx="1928513" cy="707885"/>
            </a:xfrm>
            <a:prstGeom prst="rect">
              <a:avLst/>
            </a:prstGeom>
            <a:scene3d>
              <a:camera prst="obliqueTopLeft"/>
              <a:lightRig rig="threePt" dir="t"/>
            </a:scene3d>
          </p:spPr>
          <p:txBody>
            <a:bodyPr wrap="square">
              <a:spAutoFit/>
            </a:bodyPr>
            <a:lstStyle/>
            <a:p>
              <a:pPr algn="r"/>
              <a:r>
                <a:rPr lang="en-US" altLang="ko-KR" sz="2000" spc="-151" dirty="0">
                  <a:solidFill>
                    <a:srgbClr val="042A5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“</a:t>
              </a:r>
              <a:r>
                <a:rPr lang="ko-KR" altLang="en-US" sz="2000" spc="-151" dirty="0">
                  <a:solidFill>
                    <a:srgbClr val="042A5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안녕</a:t>
              </a:r>
              <a:r>
                <a:rPr lang="en-US" altLang="ko-KR" sz="2000" spc="-151" dirty="0">
                  <a:solidFill>
                    <a:srgbClr val="042A5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” </a:t>
              </a:r>
              <a:r>
                <a:rPr lang="ko-KR" altLang="en-US" sz="2000" spc="-151" dirty="0">
                  <a:solidFill>
                    <a:srgbClr val="042A5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이라고 </a:t>
              </a:r>
              <a:r>
                <a:rPr lang="en-US" altLang="ko-KR" sz="2000" spc="-151" dirty="0">
                  <a:solidFill>
                    <a:srgbClr val="042A5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User2</a:t>
              </a:r>
              <a:r>
                <a:rPr lang="ko-KR" altLang="en-US" sz="2000" spc="-151" dirty="0">
                  <a:solidFill>
                    <a:srgbClr val="042A5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에게 전해줘 </a:t>
              </a:r>
              <a:endParaRPr lang="en-US" altLang="ko-KR" sz="2000" spc="-151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AC0C889F-0805-4A25-812C-490A157018B7}"/>
                </a:ext>
              </a:extLst>
            </p:cNvPr>
            <p:cNvSpPr/>
            <p:nvPr/>
          </p:nvSpPr>
          <p:spPr>
            <a:xfrm>
              <a:off x="287231" y="3666132"/>
              <a:ext cx="391620" cy="553997"/>
            </a:xfrm>
            <a:prstGeom prst="rect">
              <a:avLst/>
            </a:prstGeom>
            <a:scene3d>
              <a:camera prst="obliqueTopLeft"/>
              <a:lightRig rig="threePt" dir="t"/>
            </a:scene3d>
          </p:spPr>
          <p:txBody>
            <a:bodyPr wrap="square">
              <a:spAutoFit/>
            </a:bodyPr>
            <a:lstStyle/>
            <a:p>
              <a:pPr algn="r"/>
              <a:r>
                <a:rPr lang="en-US" altLang="ko-KR" sz="3000" spc="-151" dirty="0">
                  <a:solidFill>
                    <a:srgbClr val="042A54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1</a:t>
              </a:r>
            </a:p>
          </p:txBody>
        </p: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235E9AF2-C274-41F3-8323-78E7649BA0CE}"/>
              </a:ext>
            </a:extLst>
          </p:cNvPr>
          <p:cNvGrpSpPr/>
          <p:nvPr/>
        </p:nvGrpSpPr>
        <p:grpSpPr>
          <a:xfrm>
            <a:off x="3335738" y="2014303"/>
            <a:ext cx="2369767" cy="707886"/>
            <a:chOff x="287231" y="3607184"/>
            <a:chExt cx="2369766" cy="707885"/>
          </a:xfrm>
        </p:grpSpPr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4B7C63E1-3B07-494A-BF67-D2CA36886BB2}"/>
                </a:ext>
              </a:extLst>
            </p:cNvPr>
            <p:cNvSpPr/>
            <p:nvPr/>
          </p:nvSpPr>
          <p:spPr>
            <a:xfrm>
              <a:off x="631787" y="3607184"/>
              <a:ext cx="2025210" cy="707885"/>
            </a:xfrm>
            <a:prstGeom prst="rect">
              <a:avLst/>
            </a:prstGeom>
            <a:scene3d>
              <a:camera prst="obliqueTopLeft"/>
              <a:lightRig rig="threePt" dir="t"/>
            </a:scene3d>
          </p:spPr>
          <p:txBody>
            <a:bodyPr wrap="square">
              <a:spAutoFit/>
            </a:bodyPr>
            <a:lstStyle/>
            <a:p>
              <a:pPr algn="r"/>
              <a:r>
                <a:rPr lang="en-US" altLang="ko-KR" sz="2000" spc="-151" dirty="0">
                  <a:solidFill>
                    <a:srgbClr val="042A5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User 1</a:t>
              </a:r>
              <a:r>
                <a:rPr lang="ko-KR" altLang="en-US" sz="2000" spc="-151" dirty="0">
                  <a:solidFill>
                    <a:srgbClr val="042A5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에게서 온 </a:t>
              </a:r>
              <a:r>
                <a:rPr lang="en-US" altLang="ko-KR" sz="2000" spc="-151" dirty="0">
                  <a:solidFill>
                    <a:srgbClr val="042A5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“</a:t>
              </a:r>
              <a:r>
                <a:rPr lang="ko-KR" altLang="en-US" sz="2000" spc="-151" dirty="0">
                  <a:solidFill>
                    <a:srgbClr val="042A5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안녕</a:t>
              </a:r>
              <a:r>
                <a:rPr lang="en-US" altLang="ko-KR" sz="2000" spc="-151" dirty="0">
                  <a:solidFill>
                    <a:srgbClr val="042A5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”</a:t>
              </a:r>
              <a:r>
                <a:rPr lang="ko-KR" altLang="en-US" sz="2000" spc="-151" dirty="0">
                  <a:solidFill>
                    <a:srgbClr val="042A5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이란 메시지</a:t>
              </a:r>
              <a:endParaRPr lang="en-US" altLang="ko-KR" sz="2000" spc="-151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4376D446-467D-4222-94F9-D9EB5DDD630C}"/>
                </a:ext>
              </a:extLst>
            </p:cNvPr>
            <p:cNvSpPr/>
            <p:nvPr/>
          </p:nvSpPr>
          <p:spPr>
            <a:xfrm>
              <a:off x="287231" y="3666132"/>
              <a:ext cx="391620" cy="553997"/>
            </a:xfrm>
            <a:prstGeom prst="rect">
              <a:avLst/>
            </a:prstGeom>
            <a:scene3d>
              <a:camera prst="obliqueTopLeft"/>
              <a:lightRig rig="threePt" dir="t"/>
            </a:scene3d>
          </p:spPr>
          <p:txBody>
            <a:bodyPr wrap="square">
              <a:spAutoFit/>
            </a:bodyPr>
            <a:lstStyle/>
            <a:p>
              <a:pPr algn="r"/>
              <a:r>
                <a:rPr lang="en-US" altLang="ko-KR" sz="3000" spc="-151" dirty="0">
                  <a:solidFill>
                    <a:srgbClr val="042A54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2</a:t>
              </a:r>
            </a:p>
          </p:txBody>
        </p:sp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941B94A8-7033-4774-8958-D07E586DE28D}"/>
              </a:ext>
            </a:extLst>
          </p:cNvPr>
          <p:cNvGrpSpPr/>
          <p:nvPr/>
        </p:nvGrpSpPr>
        <p:grpSpPr>
          <a:xfrm>
            <a:off x="3617043" y="4477308"/>
            <a:ext cx="2298631" cy="707886"/>
            <a:chOff x="358367" y="3607184"/>
            <a:chExt cx="2298630" cy="707885"/>
          </a:xfrm>
        </p:grpSpPr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02B12F10-AF8B-4CB2-95FD-4E50EF2DAC18}"/>
                </a:ext>
              </a:extLst>
            </p:cNvPr>
            <p:cNvSpPr/>
            <p:nvPr/>
          </p:nvSpPr>
          <p:spPr>
            <a:xfrm>
              <a:off x="631787" y="3607184"/>
              <a:ext cx="2025210" cy="707885"/>
            </a:xfrm>
            <a:prstGeom prst="rect">
              <a:avLst/>
            </a:prstGeom>
            <a:scene3d>
              <a:camera prst="obliqueTopLeft"/>
              <a:lightRig rig="threePt" dir="t"/>
            </a:scene3d>
          </p:spPr>
          <p:txBody>
            <a:bodyPr wrap="square">
              <a:spAutoFit/>
            </a:bodyPr>
            <a:lstStyle/>
            <a:p>
              <a:pPr algn="r"/>
              <a:r>
                <a:rPr lang="en-US" altLang="ko-KR" sz="2000" spc="-151" dirty="0">
                  <a:solidFill>
                    <a:srgbClr val="042A5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Server</a:t>
              </a:r>
              <a:r>
                <a:rPr lang="ko-KR" altLang="en-US" sz="2000" spc="-151" dirty="0">
                  <a:solidFill>
                    <a:srgbClr val="042A5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야 </a:t>
              </a:r>
              <a:endParaRPr lang="en-US" altLang="ko-KR" sz="2000" spc="-151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  <a:p>
              <a:pPr algn="r"/>
              <a:r>
                <a:rPr lang="ko-KR" altLang="en-US" sz="2000" spc="-151" dirty="0">
                  <a:solidFill>
                    <a:srgbClr val="042A5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메시지 온 것 있니</a:t>
              </a:r>
              <a:r>
                <a:rPr lang="en-US" altLang="ko-KR" sz="2000" spc="-151" dirty="0">
                  <a:solidFill>
                    <a:srgbClr val="042A5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?</a:t>
              </a:r>
            </a:p>
          </p:txBody>
        </p: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C7848A1A-242B-46B2-BC6D-FFC1AC054011}"/>
                </a:ext>
              </a:extLst>
            </p:cNvPr>
            <p:cNvSpPr/>
            <p:nvPr/>
          </p:nvSpPr>
          <p:spPr>
            <a:xfrm>
              <a:off x="358367" y="3684128"/>
              <a:ext cx="391620" cy="553997"/>
            </a:xfrm>
            <a:prstGeom prst="rect">
              <a:avLst/>
            </a:prstGeom>
            <a:scene3d>
              <a:camera prst="obliqueTopLeft"/>
              <a:lightRig rig="threePt" dir="t"/>
            </a:scene3d>
          </p:spPr>
          <p:txBody>
            <a:bodyPr wrap="square">
              <a:spAutoFit/>
            </a:bodyPr>
            <a:lstStyle/>
            <a:p>
              <a:pPr algn="r"/>
              <a:r>
                <a:rPr lang="en-US" altLang="ko-KR" sz="3000" spc="-151" dirty="0">
                  <a:solidFill>
                    <a:srgbClr val="042A54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3</a:t>
              </a:r>
            </a:p>
          </p:txBody>
        </p: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26AC01D6-395E-4E92-90F3-A6D5335158A5}"/>
              </a:ext>
            </a:extLst>
          </p:cNvPr>
          <p:cNvGrpSpPr/>
          <p:nvPr/>
        </p:nvGrpSpPr>
        <p:grpSpPr>
          <a:xfrm>
            <a:off x="6183577" y="3686177"/>
            <a:ext cx="2673192" cy="707886"/>
            <a:chOff x="358367" y="3607184"/>
            <a:chExt cx="2298630" cy="707885"/>
          </a:xfrm>
        </p:grpSpPr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B3639889-83D1-4A9F-BDAD-5AE66553E080}"/>
                </a:ext>
              </a:extLst>
            </p:cNvPr>
            <p:cNvSpPr/>
            <p:nvPr/>
          </p:nvSpPr>
          <p:spPr>
            <a:xfrm>
              <a:off x="631787" y="3607184"/>
              <a:ext cx="2025210" cy="707885"/>
            </a:xfrm>
            <a:prstGeom prst="rect">
              <a:avLst/>
            </a:prstGeom>
            <a:scene3d>
              <a:camera prst="obliqueTopLeft"/>
              <a:lightRig rig="threePt" dir="t"/>
            </a:scene3d>
          </p:spPr>
          <p:txBody>
            <a:bodyPr wrap="square">
              <a:spAutoFit/>
            </a:bodyPr>
            <a:lstStyle/>
            <a:p>
              <a:pPr algn="r"/>
              <a:r>
                <a:rPr lang="ko-KR" altLang="en-US" sz="2000" spc="-151" dirty="0">
                  <a:solidFill>
                    <a:srgbClr val="042A5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응</a:t>
              </a:r>
              <a:r>
                <a:rPr lang="en-US" altLang="ko-KR" sz="2000" spc="-151" dirty="0">
                  <a:solidFill>
                    <a:srgbClr val="042A5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! User</a:t>
              </a:r>
              <a:r>
                <a:rPr lang="ko-KR" altLang="en-US" sz="2000" spc="-151" dirty="0">
                  <a:solidFill>
                    <a:srgbClr val="042A5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 </a:t>
              </a:r>
              <a:r>
                <a:rPr lang="en-US" altLang="ko-KR" sz="2000" spc="-151" dirty="0">
                  <a:solidFill>
                    <a:srgbClr val="042A5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1</a:t>
              </a:r>
              <a:r>
                <a:rPr lang="ko-KR" altLang="en-US" sz="2000" spc="-151" dirty="0">
                  <a:solidFill>
                    <a:srgbClr val="042A5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이 </a:t>
              </a:r>
              <a:r>
                <a:rPr lang="en-US" altLang="ko-KR" sz="2000" spc="-151" dirty="0">
                  <a:solidFill>
                    <a:srgbClr val="042A5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“</a:t>
              </a:r>
              <a:r>
                <a:rPr lang="ko-KR" altLang="en-US" sz="2000" spc="-151" dirty="0">
                  <a:solidFill>
                    <a:srgbClr val="042A5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안녕</a:t>
              </a:r>
              <a:r>
                <a:rPr lang="en-US" altLang="ko-KR" sz="2000" spc="-151" dirty="0">
                  <a:solidFill>
                    <a:srgbClr val="042A5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” </a:t>
              </a:r>
            </a:p>
            <a:p>
              <a:pPr algn="r"/>
              <a:r>
                <a:rPr lang="ko-KR" altLang="en-US" sz="2000" spc="-151" dirty="0">
                  <a:solidFill>
                    <a:srgbClr val="042A5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이라는 메시지를 </a:t>
              </a:r>
              <a:r>
                <a:rPr lang="ko-KR" altLang="en-US" sz="2000" spc="-151" dirty="0" err="1">
                  <a:solidFill>
                    <a:srgbClr val="042A5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줬어</a:t>
              </a:r>
              <a:endParaRPr lang="en-US" altLang="ko-KR" sz="2000" spc="-151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55" name="직사각형 54">
              <a:extLst>
                <a:ext uri="{FF2B5EF4-FFF2-40B4-BE49-F238E27FC236}">
                  <a16:creationId xmlns:a16="http://schemas.microsoft.com/office/drawing/2014/main" id="{486BF724-B5BA-4F5D-89A6-B1DF936A662D}"/>
                </a:ext>
              </a:extLst>
            </p:cNvPr>
            <p:cNvSpPr/>
            <p:nvPr/>
          </p:nvSpPr>
          <p:spPr>
            <a:xfrm>
              <a:off x="358367" y="3684128"/>
              <a:ext cx="391620" cy="553997"/>
            </a:xfrm>
            <a:prstGeom prst="rect">
              <a:avLst/>
            </a:prstGeom>
            <a:scene3d>
              <a:camera prst="obliqueTopLeft"/>
              <a:lightRig rig="threePt" dir="t"/>
            </a:scene3d>
          </p:spPr>
          <p:txBody>
            <a:bodyPr wrap="square">
              <a:spAutoFit/>
            </a:bodyPr>
            <a:lstStyle/>
            <a:p>
              <a:pPr algn="r"/>
              <a:r>
                <a:rPr lang="en-US" altLang="ko-KR" sz="3000" spc="-151" dirty="0">
                  <a:solidFill>
                    <a:srgbClr val="042A54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4</a:t>
              </a:r>
            </a:p>
          </p:txBody>
        </p:sp>
      </p:grpSp>
      <p:sp>
        <p:nvSpPr>
          <p:cNvPr id="56" name="TextBox 55">
            <a:extLst>
              <a:ext uri="{FF2B5EF4-FFF2-40B4-BE49-F238E27FC236}">
                <a16:creationId xmlns:a16="http://schemas.microsoft.com/office/drawing/2014/main" id="{972FFABB-0BFB-4B71-BD94-460F51BB51EA}"/>
              </a:ext>
            </a:extLst>
          </p:cNvPr>
          <p:cNvSpPr txBox="1"/>
          <p:nvPr/>
        </p:nvSpPr>
        <p:spPr>
          <a:xfrm>
            <a:off x="2407278" y="1307151"/>
            <a:ext cx="4329455" cy="553998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en-US" altLang="ko-KR" sz="3000" spc="-151" dirty="0">
                <a:solidFill>
                  <a:schemeClr val="accent2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HTTP </a:t>
            </a:r>
            <a:r>
              <a:rPr lang="ko-KR" altLang="en-US" sz="3000" spc="-151" dirty="0">
                <a:solidFill>
                  <a:schemeClr val="accent2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서버를 통한 통신 방식</a:t>
            </a:r>
          </a:p>
        </p:txBody>
      </p:sp>
    </p:spTree>
    <p:extLst>
      <p:ext uri="{BB962C8B-B14F-4D97-AF65-F5344CB8AC3E}">
        <p14:creationId xmlns:p14="http://schemas.microsoft.com/office/powerpoint/2010/main" val="1534830659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3" name="그룹 1062"/>
          <p:cNvGrpSpPr/>
          <p:nvPr/>
        </p:nvGrpSpPr>
        <p:grpSpPr>
          <a:xfrm>
            <a:off x="177142" y="302183"/>
            <a:ext cx="2827582" cy="461665"/>
            <a:chOff x="177139" y="302180"/>
            <a:chExt cx="2827583" cy="461665"/>
          </a:xfrm>
          <a:scene3d>
            <a:camera prst="obliqueTopLeft"/>
            <a:lightRig rig="threePt" dir="t"/>
          </a:scene3d>
        </p:grpSpPr>
        <p:sp>
          <p:nvSpPr>
            <p:cNvPr id="58" name="TextBox 57"/>
            <p:cNvSpPr txBox="1"/>
            <p:nvPr/>
          </p:nvSpPr>
          <p:spPr>
            <a:xfrm>
              <a:off x="215239" y="302180"/>
              <a:ext cx="278948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spc="-151" dirty="0">
                  <a:solidFill>
                    <a:srgbClr val="042A54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01 </a:t>
              </a:r>
              <a:r>
                <a:rPr lang="ko-KR" altLang="en-US" sz="2400" spc="-151" dirty="0">
                  <a:solidFill>
                    <a:srgbClr val="042A54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프로젝트 수행 목적</a:t>
              </a:r>
            </a:p>
          </p:txBody>
        </p:sp>
        <p:sp>
          <p:nvSpPr>
            <p:cNvPr id="3" name="직사각형 2"/>
            <p:cNvSpPr/>
            <p:nvPr/>
          </p:nvSpPr>
          <p:spPr>
            <a:xfrm>
              <a:off x="177139" y="381000"/>
              <a:ext cx="76200" cy="307182"/>
            </a:xfrm>
            <a:prstGeom prst="rect">
              <a:avLst/>
            </a:prstGeom>
            <a:solidFill>
              <a:srgbClr val="063E7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pc="-151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177221" y="694748"/>
            <a:ext cx="3070904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en-US" altLang="ko-KR" spc="-151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Node.js</a:t>
            </a:r>
            <a:r>
              <a:rPr lang="ko-KR" altLang="en-US" spc="-151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와 일반 기존 서버와의 차이</a:t>
            </a:r>
          </a:p>
        </p:txBody>
      </p:sp>
      <p:cxnSp>
        <p:nvCxnSpPr>
          <p:cNvPr id="6" name="직선 연결선 5"/>
          <p:cNvCxnSpPr>
            <a:endCxn id="7" idx="1"/>
          </p:cNvCxnSpPr>
          <p:nvPr/>
        </p:nvCxnSpPr>
        <p:spPr>
          <a:xfrm flipV="1">
            <a:off x="3" y="879415"/>
            <a:ext cx="1177219" cy="3"/>
          </a:xfrm>
          <a:prstGeom prst="line">
            <a:avLst/>
          </a:prstGeom>
          <a:ln>
            <a:solidFill>
              <a:srgbClr val="042A54"/>
            </a:solidFill>
          </a:ln>
          <a:scene3d>
            <a:camera prst="obliqueTopLef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513878AC-AC4A-400E-892B-49CE0A596405}"/>
              </a:ext>
            </a:extLst>
          </p:cNvPr>
          <p:cNvSpPr txBox="1"/>
          <p:nvPr/>
        </p:nvSpPr>
        <p:spPr>
          <a:xfrm>
            <a:off x="2231939" y="1307151"/>
            <a:ext cx="4680127" cy="553998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en-US" altLang="ko-KR" sz="3000" spc="-151" dirty="0">
                <a:solidFill>
                  <a:schemeClr val="accent2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Node.js </a:t>
            </a:r>
            <a:r>
              <a:rPr lang="ko-KR" altLang="en-US" sz="3000" spc="-151" dirty="0">
                <a:solidFill>
                  <a:schemeClr val="accent2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서버를 통한 통신 방식</a:t>
            </a:r>
          </a:p>
        </p:txBody>
      </p:sp>
      <p:sp>
        <p:nvSpPr>
          <p:cNvPr id="18" name="모서리가 둥근 직사각형 53">
            <a:extLst>
              <a:ext uri="{FF2B5EF4-FFF2-40B4-BE49-F238E27FC236}">
                <a16:creationId xmlns:a16="http://schemas.microsoft.com/office/drawing/2014/main" id="{762F3372-8545-49F8-AED0-E9D4A2CD1ABE}"/>
              </a:ext>
            </a:extLst>
          </p:cNvPr>
          <p:cNvSpPr/>
          <p:nvPr/>
        </p:nvSpPr>
        <p:spPr>
          <a:xfrm>
            <a:off x="2942736" y="2085731"/>
            <a:ext cx="3258528" cy="962228"/>
          </a:xfrm>
          <a:prstGeom prst="roundRect">
            <a:avLst>
              <a:gd name="adj" fmla="val 5439"/>
            </a:avLst>
          </a:prstGeom>
          <a:solidFill>
            <a:srgbClr val="57ABFF">
              <a:alpha val="23000"/>
            </a:srgbClr>
          </a:solidFill>
          <a:ln>
            <a:noFill/>
          </a:ln>
          <a:scene3d>
            <a:camera prst="obliqueTopLef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500" spc="-151" dirty="0">
                <a:solidFill>
                  <a:srgbClr val="042A54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Node.js Server</a:t>
            </a:r>
            <a:endParaRPr lang="ko-KR" altLang="en-US" sz="3500" spc="-151" dirty="0">
              <a:solidFill>
                <a:srgbClr val="042A54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20" name="모서리가 둥근 직사각형 53">
            <a:extLst>
              <a:ext uri="{FF2B5EF4-FFF2-40B4-BE49-F238E27FC236}">
                <a16:creationId xmlns:a16="http://schemas.microsoft.com/office/drawing/2014/main" id="{9BF953FA-A62E-487D-B3BE-02BB5C95691A}"/>
              </a:ext>
            </a:extLst>
          </p:cNvPr>
          <p:cNvSpPr/>
          <p:nvPr/>
        </p:nvSpPr>
        <p:spPr>
          <a:xfrm>
            <a:off x="938362" y="5273534"/>
            <a:ext cx="1833417" cy="962228"/>
          </a:xfrm>
          <a:prstGeom prst="roundRect">
            <a:avLst>
              <a:gd name="adj" fmla="val 5439"/>
            </a:avLst>
          </a:prstGeom>
          <a:solidFill>
            <a:srgbClr val="57ABFF">
              <a:alpha val="23000"/>
            </a:srgbClr>
          </a:solidFill>
          <a:ln>
            <a:noFill/>
          </a:ln>
          <a:scene3d>
            <a:camera prst="obliqueTopLef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500" spc="-151" dirty="0">
                <a:solidFill>
                  <a:srgbClr val="042A54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User 1</a:t>
            </a:r>
            <a:endParaRPr lang="ko-KR" altLang="en-US" sz="3500" spc="-151" dirty="0">
              <a:solidFill>
                <a:srgbClr val="042A54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D362364C-952F-4CB2-9EAF-2F9B94941B43}"/>
              </a:ext>
            </a:extLst>
          </p:cNvPr>
          <p:cNvCxnSpPr>
            <a:cxnSpLocks/>
          </p:cNvCxnSpPr>
          <p:nvPr/>
        </p:nvCxnSpPr>
        <p:spPr>
          <a:xfrm flipV="1">
            <a:off x="2162176" y="3623075"/>
            <a:ext cx="1056223" cy="1526833"/>
          </a:xfrm>
          <a:prstGeom prst="straightConnector1">
            <a:avLst/>
          </a:prstGeom>
          <a:ln w="5715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13D71A6B-6E72-4783-A6BB-F2C02AD982AE}"/>
              </a:ext>
            </a:extLst>
          </p:cNvPr>
          <p:cNvCxnSpPr>
            <a:cxnSpLocks/>
          </p:cNvCxnSpPr>
          <p:nvPr/>
        </p:nvCxnSpPr>
        <p:spPr>
          <a:xfrm>
            <a:off x="6293687" y="3765358"/>
            <a:ext cx="916708" cy="1384548"/>
          </a:xfrm>
          <a:prstGeom prst="straightConnector1">
            <a:avLst/>
          </a:prstGeom>
          <a:ln w="5715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4141B48D-BFF3-4E67-807C-B2337B1A1D26}"/>
              </a:ext>
            </a:extLst>
          </p:cNvPr>
          <p:cNvCxnSpPr>
            <a:cxnSpLocks/>
          </p:cNvCxnSpPr>
          <p:nvPr/>
        </p:nvCxnSpPr>
        <p:spPr>
          <a:xfrm flipH="1">
            <a:off x="4572003" y="3765358"/>
            <a:ext cx="877439" cy="1384548"/>
          </a:xfrm>
          <a:prstGeom prst="straightConnector1">
            <a:avLst/>
          </a:prstGeom>
          <a:ln w="5715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384B2FD2-045C-4E04-ACBC-D66FD723584D}"/>
              </a:ext>
            </a:extLst>
          </p:cNvPr>
          <p:cNvGrpSpPr/>
          <p:nvPr/>
        </p:nvGrpSpPr>
        <p:grpSpPr>
          <a:xfrm>
            <a:off x="-139117" y="3614786"/>
            <a:ext cx="2787135" cy="707886"/>
            <a:chOff x="330661" y="3607184"/>
            <a:chExt cx="1806225" cy="707886"/>
          </a:xfrm>
        </p:grpSpPr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4228ED12-26BE-4F4D-B759-D931F8336308}"/>
                </a:ext>
              </a:extLst>
            </p:cNvPr>
            <p:cNvSpPr/>
            <p:nvPr/>
          </p:nvSpPr>
          <p:spPr>
            <a:xfrm>
              <a:off x="631788" y="3607184"/>
              <a:ext cx="1505098" cy="707886"/>
            </a:xfrm>
            <a:prstGeom prst="rect">
              <a:avLst/>
            </a:prstGeom>
            <a:scene3d>
              <a:camera prst="obliqueTopLeft"/>
              <a:lightRig rig="threePt" dir="t"/>
            </a:scene3d>
          </p:spPr>
          <p:txBody>
            <a:bodyPr wrap="square">
              <a:spAutoFit/>
            </a:bodyPr>
            <a:lstStyle/>
            <a:p>
              <a:pPr algn="r"/>
              <a:r>
                <a:rPr lang="en-US" altLang="ko-KR" sz="2000" spc="-151" dirty="0">
                  <a:solidFill>
                    <a:srgbClr val="042A5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“</a:t>
              </a:r>
              <a:r>
                <a:rPr lang="ko-KR" altLang="en-US" sz="2000" spc="-151" dirty="0">
                  <a:solidFill>
                    <a:srgbClr val="042A5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안녕</a:t>
              </a:r>
              <a:r>
                <a:rPr lang="en-US" altLang="ko-KR" sz="2000" spc="-151" dirty="0">
                  <a:solidFill>
                    <a:srgbClr val="042A5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” </a:t>
              </a:r>
              <a:r>
                <a:rPr lang="ko-KR" altLang="en-US" sz="2000" spc="-151" dirty="0">
                  <a:solidFill>
                    <a:srgbClr val="042A5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이라고 </a:t>
              </a:r>
              <a:r>
                <a:rPr lang="en-US" altLang="ko-KR" sz="2000" spc="-151" dirty="0">
                  <a:solidFill>
                    <a:srgbClr val="042A5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User2</a:t>
              </a:r>
              <a:r>
                <a:rPr lang="ko-KR" altLang="en-US" sz="2000" spc="-151" dirty="0">
                  <a:solidFill>
                    <a:srgbClr val="042A5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와 </a:t>
              </a:r>
              <a:r>
                <a:rPr lang="en-US" altLang="ko-KR" sz="2000" spc="-151" dirty="0">
                  <a:solidFill>
                    <a:srgbClr val="042A5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User3</a:t>
              </a:r>
              <a:r>
                <a:rPr lang="ko-KR" altLang="en-US" sz="2000" spc="-151" dirty="0">
                  <a:solidFill>
                    <a:srgbClr val="042A54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에게  전해줘 </a:t>
              </a:r>
              <a:endParaRPr lang="en-US" altLang="ko-KR" sz="2000" spc="-151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AC0C889F-0805-4A25-812C-490A157018B7}"/>
                </a:ext>
              </a:extLst>
            </p:cNvPr>
            <p:cNvSpPr/>
            <p:nvPr/>
          </p:nvSpPr>
          <p:spPr>
            <a:xfrm>
              <a:off x="330661" y="3670287"/>
              <a:ext cx="391620" cy="553998"/>
            </a:xfrm>
            <a:prstGeom prst="rect">
              <a:avLst/>
            </a:prstGeom>
            <a:scene3d>
              <a:camera prst="obliqueTopLeft"/>
              <a:lightRig rig="threePt" dir="t"/>
            </a:scene3d>
          </p:spPr>
          <p:txBody>
            <a:bodyPr wrap="square">
              <a:spAutoFit/>
            </a:bodyPr>
            <a:lstStyle/>
            <a:p>
              <a:pPr algn="r"/>
              <a:r>
                <a:rPr lang="en-US" altLang="ko-KR" sz="3000" spc="-151" dirty="0">
                  <a:solidFill>
                    <a:srgbClr val="042A54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1</a:t>
              </a:r>
            </a:p>
          </p:txBody>
        </p:sp>
      </p:grpSp>
      <p:sp>
        <p:nvSpPr>
          <p:cNvPr id="30" name="모서리가 둥근 직사각형 53">
            <a:extLst>
              <a:ext uri="{FF2B5EF4-FFF2-40B4-BE49-F238E27FC236}">
                <a16:creationId xmlns:a16="http://schemas.microsoft.com/office/drawing/2014/main" id="{186C9069-0738-4CC2-ACC2-0D6230F94561}"/>
              </a:ext>
            </a:extLst>
          </p:cNvPr>
          <p:cNvSpPr/>
          <p:nvPr/>
        </p:nvSpPr>
        <p:spPr>
          <a:xfrm>
            <a:off x="3616026" y="5259203"/>
            <a:ext cx="1833417" cy="962228"/>
          </a:xfrm>
          <a:prstGeom prst="roundRect">
            <a:avLst>
              <a:gd name="adj" fmla="val 5439"/>
            </a:avLst>
          </a:prstGeom>
          <a:solidFill>
            <a:srgbClr val="57ABFF">
              <a:alpha val="23000"/>
            </a:srgbClr>
          </a:solidFill>
          <a:ln>
            <a:noFill/>
          </a:ln>
          <a:scene3d>
            <a:camera prst="obliqueTopLef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500" spc="-151" dirty="0">
                <a:solidFill>
                  <a:srgbClr val="042A54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User</a:t>
            </a:r>
            <a:r>
              <a:rPr lang="en-US" altLang="ko-KR" sz="3500" b="1" spc="-151" dirty="0">
                <a:solidFill>
                  <a:srgbClr val="042A54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2</a:t>
            </a:r>
            <a:endParaRPr lang="ko-KR" altLang="en-US" sz="3500" spc="-151" dirty="0">
              <a:solidFill>
                <a:srgbClr val="042A54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32" name="모서리가 둥근 직사각형 53">
            <a:extLst>
              <a:ext uri="{FF2B5EF4-FFF2-40B4-BE49-F238E27FC236}">
                <a16:creationId xmlns:a16="http://schemas.microsoft.com/office/drawing/2014/main" id="{6CE0BCA2-AEB1-4F4B-8B53-D7BEACEB0633}"/>
              </a:ext>
            </a:extLst>
          </p:cNvPr>
          <p:cNvSpPr/>
          <p:nvPr/>
        </p:nvSpPr>
        <p:spPr>
          <a:xfrm>
            <a:off x="6293690" y="5259203"/>
            <a:ext cx="1833417" cy="962228"/>
          </a:xfrm>
          <a:prstGeom prst="roundRect">
            <a:avLst>
              <a:gd name="adj" fmla="val 5439"/>
            </a:avLst>
          </a:prstGeom>
          <a:solidFill>
            <a:srgbClr val="57ABFF">
              <a:alpha val="23000"/>
            </a:srgbClr>
          </a:solidFill>
          <a:ln>
            <a:noFill/>
          </a:ln>
          <a:scene3d>
            <a:camera prst="obliqueTopLef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500" spc="-151" dirty="0">
                <a:solidFill>
                  <a:srgbClr val="042A54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User 3</a:t>
            </a:r>
            <a:endParaRPr lang="ko-KR" altLang="en-US" sz="3500" spc="-151" dirty="0">
              <a:solidFill>
                <a:srgbClr val="042A54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B34E0331-3DFE-41F7-9A10-095C532D68DE}"/>
              </a:ext>
            </a:extLst>
          </p:cNvPr>
          <p:cNvGrpSpPr/>
          <p:nvPr/>
        </p:nvGrpSpPr>
        <p:grpSpPr>
          <a:xfrm>
            <a:off x="1775408" y="2940837"/>
            <a:ext cx="2371859" cy="594378"/>
            <a:chOff x="1775407" y="2940836"/>
            <a:chExt cx="2371858" cy="594379"/>
          </a:xfrm>
        </p:grpSpPr>
        <p:sp>
          <p:nvSpPr>
            <p:cNvPr id="33" name="모서리가 둥근 직사각형 53">
              <a:extLst>
                <a:ext uri="{FF2B5EF4-FFF2-40B4-BE49-F238E27FC236}">
                  <a16:creationId xmlns:a16="http://schemas.microsoft.com/office/drawing/2014/main" id="{A532AE96-B6D9-4AC4-9313-97E30D07E9C7}"/>
                </a:ext>
              </a:extLst>
            </p:cNvPr>
            <p:cNvSpPr/>
            <p:nvPr/>
          </p:nvSpPr>
          <p:spPr>
            <a:xfrm>
              <a:off x="2471000" y="2940836"/>
              <a:ext cx="1676265" cy="594379"/>
            </a:xfrm>
            <a:prstGeom prst="roundRect">
              <a:avLst>
                <a:gd name="adj" fmla="val 5439"/>
              </a:avLst>
            </a:prstGeom>
            <a:solidFill>
              <a:schemeClr val="bg1">
                <a:lumMod val="50000"/>
                <a:alpha val="23000"/>
              </a:schemeClr>
            </a:solidFill>
            <a:ln>
              <a:noFill/>
            </a:ln>
            <a:scene3d>
              <a:camera prst="obliqueTopLef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500" spc="-151" dirty="0">
                  <a:solidFill>
                    <a:srgbClr val="042A54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이벤트 발생</a:t>
              </a:r>
            </a:p>
          </p:txBody>
        </p:sp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BB1BA098-EA1E-4D4C-A65C-3D3ED5AB3F01}"/>
                </a:ext>
              </a:extLst>
            </p:cNvPr>
            <p:cNvSpPr/>
            <p:nvPr/>
          </p:nvSpPr>
          <p:spPr>
            <a:xfrm>
              <a:off x="1775407" y="2961025"/>
              <a:ext cx="604298" cy="553999"/>
            </a:xfrm>
            <a:prstGeom prst="rect">
              <a:avLst/>
            </a:prstGeom>
            <a:scene3d>
              <a:camera prst="obliqueTopLeft"/>
              <a:lightRig rig="threePt" dir="t"/>
            </a:scene3d>
          </p:spPr>
          <p:txBody>
            <a:bodyPr wrap="square">
              <a:spAutoFit/>
            </a:bodyPr>
            <a:lstStyle/>
            <a:p>
              <a:pPr algn="r"/>
              <a:r>
                <a:rPr lang="en-US" altLang="ko-KR" sz="3000" spc="-151" dirty="0">
                  <a:solidFill>
                    <a:srgbClr val="042A54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2</a:t>
              </a:r>
            </a:p>
          </p:txBody>
        </p:sp>
      </p:grp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79A605D6-7031-45E7-BA49-D2D7CB2B04EC}"/>
              </a:ext>
            </a:extLst>
          </p:cNvPr>
          <p:cNvGrpSpPr/>
          <p:nvPr/>
        </p:nvGrpSpPr>
        <p:grpSpPr>
          <a:xfrm>
            <a:off x="4042866" y="3157253"/>
            <a:ext cx="4084241" cy="553998"/>
            <a:chOff x="4042862" y="3157256"/>
            <a:chExt cx="4084241" cy="553998"/>
          </a:xfrm>
        </p:grpSpPr>
        <p:sp>
          <p:nvSpPr>
            <p:cNvPr id="34" name="모서리가 둥근 직사각형 53">
              <a:extLst>
                <a:ext uri="{FF2B5EF4-FFF2-40B4-BE49-F238E27FC236}">
                  <a16:creationId xmlns:a16="http://schemas.microsoft.com/office/drawing/2014/main" id="{2A9051A4-AF20-49BC-A412-98572442C340}"/>
                </a:ext>
              </a:extLst>
            </p:cNvPr>
            <p:cNvSpPr/>
            <p:nvPr/>
          </p:nvSpPr>
          <p:spPr>
            <a:xfrm>
              <a:off x="4661048" y="3187313"/>
              <a:ext cx="3466055" cy="490580"/>
            </a:xfrm>
            <a:prstGeom prst="roundRect">
              <a:avLst>
                <a:gd name="adj" fmla="val 5439"/>
              </a:avLst>
            </a:prstGeom>
            <a:solidFill>
              <a:schemeClr val="bg1">
                <a:lumMod val="50000"/>
                <a:alpha val="23000"/>
              </a:schemeClr>
            </a:solidFill>
            <a:ln>
              <a:noFill/>
            </a:ln>
            <a:scene3d>
              <a:camera prst="obliqueTopLef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spc="-151" dirty="0">
                  <a:solidFill>
                    <a:srgbClr val="042A54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이벤트 발생에 따른 </a:t>
              </a:r>
              <a:r>
                <a:rPr lang="ko-KR" altLang="en-US" sz="2000" spc="-151" dirty="0" err="1">
                  <a:solidFill>
                    <a:srgbClr val="042A54"/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브로드캐스팅</a:t>
              </a:r>
              <a:endParaRPr lang="ko-KR" altLang="en-US" sz="2000" spc="-151" dirty="0">
                <a:solidFill>
                  <a:srgbClr val="042A54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endParaRPr>
            </a:p>
          </p:txBody>
        </p:sp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id="{61317481-1BD2-41FD-9EDB-6CE42F838ABD}"/>
                </a:ext>
              </a:extLst>
            </p:cNvPr>
            <p:cNvSpPr/>
            <p:nvPr/>
          </p:nvSpPr>
          <p:spPr>
            <a:xfrm>
              <a:off x="4042862" y="3157256"/>
              <a:ext cx="604299" cy="553998"/>
            </a:xfrm>
            <a:prstGeom prst="rect">
              <a:avLst/>
            </a:prstGeom>
            <a:scene3d>
              <a:camera prst="obliqueTopLeft"/>
              <a:lightRig rig="threePt" dir="t"/>
            </a:scene3d>
          </p:spPr>
          <p:txBody>
            <a:bodyPr wrap="square">
              <a:spAutoFit/>
            </a:bodyPr>
            <a:lstStyle/>
            <a:p>
              <a:pPr algn="r"/>
              <a:r>
                <a:rPr lang="en-US" altLang="ko-KR" sz="3000" spc="-151" dirty="0">
                  <a:solidFill>
                    <a:srgbClr val="042A54"/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08441974"/>
      </p:ext>
    </p:extLst>
  </p:cSld>
  <p:clrMapOvr>
    <a:masterClrMapping/>
  </p:clrMapOvr>
  <p:transition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3" name="그룹 1062"/>
          <p:cNvGrpSpPr/>
          <p:nvPr/>
        </p:nvGrpSpPr>
        <p:grpSpPr>
          <a:xfrm>
            <a:off x="177142" y="302183"/>
            <a:ext cx="2827582" cy="461665"/>
            <a:chOff x="177139" y="302180"/>
            <a:chExt cx="2827583" cy="461665"/>
          </a:xfrm>
          <a:scene3d>
            <a:camera prst="obliqueTopLeft"/>
            <a:lightRig rig="threePt" dir="t"/>
          </a:scene3d>
        </p:grpSpPr>
        <p:sp>
          <p:nvSpPr>
            <p:cNvPr id="58" name="TextBox 57"/>
            <p:cNvSpPr txBox="1"/>
            <p:nvPr/>
          </p:nvSpPr>
          <p:spPr>
            <a:xfrm>
              <a:off x="215239" y="302180"/>
              <a:ext cx="278948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spc="-151" dirty="0">
                  <a:solidFill>
                    <a:srgbClr val="042A54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01 </a:t>
              </a:r>
              <a:r>
                <a:rPr lang="ko-KR" altLang="en-US" sz="2400" spc="-151" dirty="0">
                  <a:solidFill>
                    <a:srgbClr val="042A54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프로젝트 수행 목적</a:t>
              </a:r>
            </a:p>
          </p:txBody>
        </p:sp>
        <p:sp>
          <p:nvSpPr>
            <p:cNvPr id="3" name="직사각형 2"/>
            <p:cNvSpPr/>
            <p:nvPr/>
          </p:nvSpPr>
          <p:spPr>
            <a:xfrm>
              <a:off x="177139" y="381000"/>
              <a:ext cx="76200" cy="307182"/>
            </a:xfrm>
            <a:prstGeom prst="rect">
              <a:avLst/>
            </a:prstGeom>
            <a:solidFill>
              <a:srgbClr val="063E7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pc="-151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109286" y="694748"/>
            <a:ext cx="3206775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en-US" altLang="ko-KR" spc="-151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HTTP  </a:t>
            </a:r>
            <a:r>
              <a:rPr lang="ko-KR" altLang="en-US" spc="-151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서버와 </a:t>
            </a:r>
            <a:r>
              <a:rPr lang="en-US" altLang="ko-KR" spc="-151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Node.js </a:t>
            </a:r>
            <a:r>
              <a:rPr lang="ko-KR" altLang="en-US" spc="-151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서버의 차이점</a:t>
            </a:r>
          </a:p>
        </p:txBody>
      </p:sp>
      <p:cxnSp>
        <p:nvCxnSpPr>
          <p:cNvPr id="6" name="직선 연결선 5"/>
          <p:cNvCxnSpPr>
            <a:endCxn id="7" idx="1"/>
          </p:cNvCxnSpPr>
          <p:nvPr/>
        </p:nvCxnSpPr>
        <p:spPr>
          <a:xfrm flipV="1">
            <a:off x="3" y="879415"/>
            <a:ext cx="1109283" cy="3"/>
          </a:xfrm>
          <a:prstGeom prst="line">
            <a:avLst/>
          </a:prstGeom>
          <a:ln>
            <a:solidFill>
              <a:srgbClr val="042A54"/>
            </a:solidFill>
          </a:ln>
          <a:scene3d>
            <a:camera prst="obliqueTopLef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1">
            <a:extLst>
              <a:ext uri="{FF2B5EF4-FFF2-40B4-BE49-F238E27FC236}">
                <a16:creationId xmlns:a16="http://schemas.microsoft.com/office/drawing/2014/main" id="{3375EE7A-3D10-4666-9ADF-C04EF3D17B30}"/>
              </a:ext>
            </a:extLst>
          </p:cNvPr>
          <p:cNvGrpSpPr/>
          <p:nvPr/>
        </p:nvGrpSpPr>
        <p:grpSpPr>
          <a:xfrm>
            <a:off x="818243" y="1524004"/>
            <a:ext cx="7492944" cy="4800596"/>
            <a:chOff x="818242" y="1524002"/>
            <a:chExt cx="7492944" cy="4800596"/>
          </a:xfrm>
        </p:grpSpPr>
        <p:sp>
          <p:nvSpPr>
            <p:cNvPr id="17" name="모서리가 둥근 직사각형 53">
              <a:extLst>
                <a:ext uri="{FF2B5EF4-FFF2-40B4-BE49-F238E27FC236}">
                  <a16:creationId xmlns:a16="http://schemas.microsoft.com/office/drawing/2014/main" id="{83D9FC18-9C0A-4E84-8350-7B8F2188DCA7}"/>
                </a:ext>
              </a:extLst>
            </p:cNvPr>
            <p:cNvSpPr/>
            <p:nvPr/>
          </p:nvSpPr>
          <p:spPr>
            <a:xfrm>
              <a:off x="4855138" y="2806390"/>
              <a:ext cx="3456048" cy="3518208"/>
            </a:xfrm>
            <a:prstGeom prst="roundRect">
              <a:avLst>
                <a:gd name="adj" fmla="val 5439"/>
              </a:avLst>
            </a:prstGeom>
            <a:solidFill>
              <a:srgbClr val="57ABFF">
                <a:alpha val="23000"/>
              </a:srgbClr>
            </a:solidFill>
            <a:ln>
              <a:noFill/>
            </a:ln>
            <a:scene3d>
              <a:camera prst="obliqueTopLeft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pc="-151" dirty="0"/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648EBF0A-8B3C-44A2-8B15-71EF2C2007E3}"/>
                </a:ext>
              </a:extLst>
            </p:cNvPr>
            <p:cNvGrpSpPr/>
            <p:nvPr/>
          </p:nvGrpSpPr>
          <p:grpSpPr>
            <a:xfrm>
              <a:off x="818242" y="1524002"/>
              <a:ext cx="6834443" cy="4800596"/>
              <a:chOff x="818242" y="3799917"/>
              <a:chExt cx="6834443" cy="2069411"/>
            </a:xfrm>
          </p:grpSpPr>
          <p:sp>
            <p:nvSpPr>
              <p:cNvPr id="33" name="모서리가 둥근 직사각형 53">
                <a:extLst>
                  <a:ext uri="{FF2B5EF4-FFF2-40B4-BE49-F238E27FC236}">
                    <a16:creationId xmlns:a16="http://schemas.microsoft.com/office/drawing/2014/main" id="{5CE88978-FE0B-4AD8-BA17-4161627BDFA3}"/>
                  </a:ext>
                </a:extLst>
              </p:cNvPr>
              <p:cNvSpPr/>
              <p:nvPr/>
            </p:nvSpPr>
            <p:spPr>
              <a:xfrm>
                <a:off x="818242" y="4352721"/>
                <a:ext cx="3456048" cy="1516607"/>
              </a:xfrm>
              <a:prstGeom prst="roundRect">
                <a:avLst>
                  <a:gd name="adj" fmla="val 5439"/>
                </a:avLst>
              </a:prstGeom>
              <a:solidFill>
                <a:srgbClr val="57ABFF">
                  <a:alpha val="23000"/>
                </a:srgbClr>
              </a:solidFill>
              <a:ln>
                <a:noFill/>
              </a:ln>
              <a:scene3d>
                <a:camera prst="obliqueTopLeft"/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pc="-151" dirty="0"/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EF351761-C8CF-4AEF-9D98-325CB710F545}"/>
                  </a:ext>
                </a:extLst>
              </p:cNvPr>
              <p:cNvSpPr txBox="1"/>
              <p:nvPr/>
            </p:nvSpPr>
            <p:spPr>
              <a:xfrm>
                <a:off x="1652082" y="3799917"/>
                <a:ext cx="1788374" cy="238814"/>
              </a:xfrm>
              <a:prstGeom prst="rect">
                <a:avLst/>
              </a:prstGeom>
              <a:noFill/>
              <a:scene3d>
                <a:camera prst="obliqueTopLeft"/>
                <a:lightRig rig="threePt" dir="t"/>
              </a:scene3d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3000" spc="-151" dirty="0">
                    <a:solidFill>
                      <a:srgbClr val="042A54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HTTP </a:t>
                </a:r>
                <a:r>
                  <a:rPr lang="ko-KR" altLang="en-US" sz="3000" spc="-151" dirty="0">
                    <a:solidFill>
                      <a:srgbClr val="042A54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서버</a:t>
                </a:r>
                <a:endParaRPr lang="en-US" altLang="ko-KR" sz="3000" spc="-151" dirty="0">
                  <a:solidFill>
                    <a:srgbClr val="042A54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1BB66455-E7BE-44BA-A5A6-95ADEDE05AD4}"/>
                  </a:ext>
                </a:extLst>
              </p:cNvPr>
              <p:cNvSpPr txBox="1"/>
              <p:nvPr/>
            </p:nvSpPr>
            <p:spPr>
              <a:xfrm>
                <a:off x="5513638" y="3799917"/>
                <a:ext cx="2139047" cy="238814"/>
              </a:xfrm>
              <a:prstGeom prst="rect">
                <a:avLst/>
              </a:prstGeom>
              <a:noFill/>
              <a:scene3d>
                <a:camera prst="obliqueTopLeft"/>
                <a:lightRig rig="threePt" dir="t"/>
              </a:scene3d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3000" spc="-151" dirty="0">
                    <a:solidFill>
                      <a:srgbClr val="042A54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Node.js </a:t>
                </a:r>
                <a:r>
                  <a:rPr lang="ko-KR" altLang="en-US" sz="3000" spc="-151" dirty="0">
                    <a:solidFill>
                      <a:srgbClr val="042A54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서버</a:t>
                </a:r>
                <a:endParaRPr lang="en-US" altLang="ko-KR" sz="3000" spc="-151" dirty="0">
                  <a:solidFill>
                    <a:srgbClr val="042A54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  <p:sp>
            <p:nvSpPr>
              <p:cNvPr id="39" name="직사각형 38">
                <a:extLst>
                  <a:ext uri="{FF2B5EF4-FFF2-40B4-BE49-F238E27FC236}">
                    <a16:creationId xmlns:a16="http://schemas.microsoft.com/office/drawing/2014/main" id="{B97A3CB9-0985-46E6-AC8D-A13D1A290CC6}"/>
                  </a:ext>
                </a:extLst>
              </p:cNvPr>
              <p:cNvSpPr/>
              <p:nvPr/>
            </p:nvSpPr>
            <p:spPr>
              <a:xfrm>
                <a:off x="920005" y="4401756"/>
                <a:ext cx="3252521" cy="1418538"/>
              </a:xfrm>
              <a:prstGeom prst="rect">
                <a:avLst/>
              </a:prstGeom>
              <a:scene3d>
                <a:camera prst="obliqueTopLeft"/>
                <a:lightRig rig="threePt" dir="t"/>
              </a:scene3d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ko-KR" altLang="en-US" sz="2000" spc="-151" dirty="0">
                    <a:solidFill>
                      <a:srgbClr val="042A54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스레드 기반의 동기 방식</a:t>
                </a:r>
                <a:endParaRPr lang="en-US" altLang="ko-KR" sz="2000" spc="-151" dirty="0">
                  <a:solidFill>
                    <a:schemeClr val="accent6">
                      <a:lumMod val="5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pPr algn="ctr">
                  <a:lnSpc>
                    <a:spcPct val="150000"/>
                  </a:lnSpc>
                </a:pPr>
                <a:endParaRPr lang="en-US" altLang="ko-KR" sz="1500" spc="-151" dirty="0">
                  <a:solidFill>
                    <a:schemeClr val="accent6">
                      <a:lumMod val="5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en-US" altLang="ko-KR" sz="1500" b="1" spc="-151" dirty="0">
                    <a:solidFill>
                      <a:schemeClr val="accent2">
                        <a:lumMod val="50000"/>
                      </a:schemeClr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[</a:t>
                </a:r>
                <a:r>
                  <a:rPr lang="ko-KR" altLang="en-US" sz="1500" b="1" spc="-151" dirty="0">
                    <a:solidFill>
                      <a:schemeClr val="accent2">
                        <a:lumMod val="50000"/>
                      </a:schemeClr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클라이언트</a:t>
                </a:r>
                <a:r>
                  <a:rPr lang="en-US" altLang="ko-KR" sz="1500" b="1" spc="-151" dirty="0">
                    <a:solidFill>
                      <a:schemeClr val="accent2">
                        <a:lumMod val="50000"/>
                      </a:schemeClr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]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ko-KR" altLang="en-US" sz="1500" spc="-151" dirty="0">
                    <a:solidFill>
                      <a:schemeClr val="accent6">
                        <a:lumMod val="50000"/>
                      </a:schemeClr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서버를 통해 통신하기 위해 </a:t>
                </a:r>
                <a:r>
                  <a:rPr lang="en-US" altLang="ko-KR" sz="1500" spc="-151" dirty="0">
                    <a:solidFill>
                      <a:schemeClr val="accent6">
                        <a:lumMod val="50000"/>
                      </a:schemeClr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 </a:t>
                </a:r>
                <a:r>
                  <a:rPr lang="ko-KR" altLang="en-US" sz="1500" spc="-151" dirty="0">
                    <a:solidFill>
                      <a:schemeClr val="accent6">
                        <a:lumMod val="50000"/>
                      </a:schemeClr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지속적으로 </a:t>
                </a:r>
                <a:endParaRPr lang="en-US" altLang="ko-KR" sz="1500" spc="-151" dirty="0">
                  <a:solidFill>
                    <a:schemeClr val="accent6">
                      <a:lumMod val="5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ko-KR" altLang="en-US" sz="1500" spc="-151" dirty="0">
                    <a:solidFill>
                      <a:schemeClr val="accent6">
                        <a:lumMod val="50000"/>
                      </a:schemeClr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메시지를 확인하는 작업을 수행</a:t>
                </a:r>
                <a:endParaRPr lang="en-US" altLang="ko-KR" sz="1500" spc="-151" dirty="0">
                  <a:solidFill>
                    <a:schemeClr val="accent6">
                      <a:lumMod val="5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pPr algn="ctr">
                  <a:lnSpc>
                    <a:spcPct val="150000"/>
                  </a:lnSpc>
                </a:pPr>
                <a:endParaRPr lang="en-US" altLang="ko-KR" sz="1500" spc="-151" dirty="0">
                  <a:solidFill>
                    <a:schemeClr val="accent6">
                      <a:lumMod val="5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en-US" altLang="ko-KR" sz="1500" b="1" spc="-151" dirty="0">
                    <a:solidFill>
                      <a:schemeClr val="accent2">
                        <a:lumMod val="50000"/>
                      </a:schemeClr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[</a:t>
                </a:r>
                <a:r>
                  <a:rPr lang="ko-KR" altLang="en-US" sz="1500" b="1" spc="-151" dirty="0">
                    <a:solidFill>
                      <a:schemeClr val="accent2">
                        <a:lumMod val="50000"/>
                      </a:schemeClr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서버 </a:t>
                </a:r>
                <a:r>
                  <a:rPr lang="en-US" altLang="ko-KR" sz="1500" b="1" spc="-151" dirty="0">
                    <a:solidFill>
                      <a:schemeClr val="accent2">
                        <a:lumMod val="50000"/>
                      </a:schemeClr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]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ko-KR" altLang="en-US" sz="1500" spc="-151" dirty="0">
                    <a:solidFill>
                      <a:schemeClr val="accent6">
                        <a:lumMod val="50000"/>
                      </a:schemeClr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클라이언트의 메시지 요청을 확인 하고</a:t>
                </a:r>
                <a:endParaRPr lang="en-US" altLang="ko-KR" sz="1500" spc="-151" dirty="0">
                  <a:solidFill>
                    <a:schemeClr val="accent6">
                      <a:lumMod val="5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ko-KR" altLang="en-US" sz="1500" spc="-151" dirty="0">
                    <a:solidFill>
                      <a:schemeClr val="accent6">
                        <a:lumMod val="50000"/>
                      </a:schemeClr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그 메시지를 다시 전달 </a:t>
                </a:r>
                <a:endParaRPr lang="en-US" altLang="ko-KR" sz="1500" spc="-151" dirty="0">
                  <a:solidFill>
                    <a:schemeClr val="accent6">
                      <a:lumMod val="5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30B301FC-94B1-456C-B5CC-7DBD256A8C32}"/>
                </a:ext>
              </a:extLst>
            </p:cNvPr>
            <p:cNvSpPr/>
            <p:nvPr/>
          </p:nvSpPr>
          <p:spPr>
            <a:xfrm>
              <a:off x="4956901" y="2920141"/>
              <a:ext cx="3252523" cy="3290709"/>
            </a:xfrm>
            <a:prstGeom prst="rect">
              <a:avLst/>
            </a:prstGeom>
            <a:scene3d>
              <a:camera prst="obliqueTopLeft"/>
              <a:lightRig rig="threePt" dir="t"/>
            </a:scene3d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2000" spc="-151" dirty="0">
                  <a:solidFill>
                    <a:srgbClr val="042A54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이벤트 기반의 비동기 방식</a:t>
              </a:r>
              <a:endParaRPr lang="en-US" altLang="ko-KR" sz="2000" spc="-151" dirty="0">
                <a:solidFill>
                  <a:schemeClr val="accent6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algn="ctr">
                <a:lnSpc>
                  <a:spcPct val="150000"/>
                </a:lnSpc>
              </a:pPr>
              <a:endParaRPr lang="en-US" altLang="ko-KR" sz="1500" spc="-151" dirty="0">
                <a:solidFill>
                  <a:schemeClr val="accent6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ko-KR" sz="1500" b="1" spc="-151" dirty="0">
                  <a:solidFill>
                    <a:schemeClr val="accent2">
                      <a:lumMod val="5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[</a:t>
              </a:r>
              <a:r>
                <a:rPr lang="ko-KR" altLang="en-US" sz="1500" b="1" spc="-151" dirty="0">
                  <a:solidFill>
                    <a:schemeClr val="accent2">
                      <a:lumMod val="5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클라이언트</a:t>
              </a:r>
              <a:r>
                <a:rPr lang="en-US" altLang="ko-KR" sz="1500" b="1" spc="-151" dirty="0">
                  <a:solidFill>
                    <a:schemeClr val="accent2">
                      <a:lumMod val="5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]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sz="1500" spc="-151" dirty="0">
                  <a:solidFill>
                    <a:schemeClr val="accent6">
                      <a:lumMod val="5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서버 측에 지속적으로 메시지를 </a:t>
              </a:r>
              <a:endParaRPr lang="en-US" altLang="ko-KR" sz="1500" spc="-151" dirty="0">
                <a:solidFill>
                  <a:schemeClr val="accent6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500" spc="-151" dirty="0">
                  <a:solidFill>
                    <a:schemeClr val="accent6">
                      <a:lumMod val="5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확인하는 작업이 축소됨</a:t>
              </a:r>
              <a:endParaRPr lang="en-US" altLang="ko-KR" sz="1500" spc="-151" dirty="0">
                <a:solidFill>
                  <a:schemeClr val="accent6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algn="ctr">
                <a:lnSpc>
                  <a:spcPct val="150000"/>
                </a:lnSpc>
              </a:pPr>
              <a:endParaRPr lang="en-US" altLang="ko-KR" sz="1500" b="1" spc="-151" dirty="0">
                <a:solidFill>
                  <a:schemeClr val="accent2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ko-KR" sz="1500" b="1" spc="-151" dirty="0">
                  <a:solidFill>
                    <a:schemeClr val="accent2">
                      <a:lumMod val="5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[</a:t>
              </a:r>
              <a:r>
                <a:rPr lang="ko-KR" altLang="en-US" sz="1500" b="1" spc="-151" dirty="0">
                  <a:solidFill>
                    <a:schemeClr val="accent2">
                      <a:lumMod val="5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서버</a:t>
              </a:r>
              <a:r>
                <a:rPr lang="en-US" altLang="ko-KR" sz="1500" b="1" spc="-151" dirty="0">
                  <a:solidFill>
                    <a:schemeClr val="accent2">
                      <a:lumMod val="5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]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sz="1500" b="1" spc="-151" dirty="0">
                  <a:solidFill>
                    <a:schemeClr val="accent6">
                      <a:lumMod val="5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클라이언트가 메시지를 </a:t>
              </a:r>
              <a:endParaRPr lang="en-US" altLang="ko-KR" sz="1500" b="1" spc="-151" dirty="0">
                <a:solidFill>
                  <a:schemeClr val="accent6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500" b="1" spc="-151" dirty="0">
                  <a:solidFill>
                    <a:schemeClr val="accent6">
                      <a:lumMod val="5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전송했을 </a:t>
              </a:r>
              <a:r>
                <a:rPr lang="en-US" altLang="ko-KR" sz="1500" b="1" spc="-151" dirty="0">
                  <a:solidFill>
                    <a:schemeClr val="accent6">
                      <a:lumMod val="5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‘</a:t>
              </a:r>
              <a:r>
                <a:rPr lang="ko-KR" altLang="en-US" sz="1500" b="1" spc="-151" dirty="0">
                  <a:solidFill>
                    <a:schemeClr val="accent6">
                      <a:lumMod val="5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때 에만</a:t>
              </a:r>
              <a:r>
                <a:rPr lang="en-US" altLang="ko-KR" sz="1500" b="1" spc="-151" dirty="0">
                  <a:solidFill>
                    <a:schemeClr val="accent6">
                      <a:lumMod val="5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‘ </a:t>
              </a:r>
              <a:r>
                <a:rPr lang="ko-KR" altLang="en-US" sz="1500" b="1" spc="-151" dirty="0">
                  <a:solidFill>
                    <a:schemeClr val="accent6">
                      <a:lumMod val="5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작동</a:t>
              </a:r>
              <a:endParaRPr lang="en-US" altLang="ko-KR" sz="1500" b="1" spc="-151" dirty="0">
                <a:solidFill>
                  <a:schemeClr val="accent6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18189673"/>
      </p:ext>
    </p:extLst>
  </p:cSld>
  <p:clrMapOvr>
    <a:masterClrMapping/>
  </p:clrMapOvr>
  <p:transition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3" name="그룹 1062"/>
          <p:cNvGrpSpPr/>
          <p:nvPr/>
        </p:nvGrpSpPr>
        <p:grpSpPr>
          <a:xfrm>
            <a:off x="177142" y="302183"/>
            <a:ext cx="2827582" cy="461665"/>
            <a:chOff x="177139" y="302180"/>
            <a:chExt cx="2827583" cy="461665"/>
          </a:xfrm>
          <a:scene3d>
            <a:camera prst="obliqueTopLeft"/>
            <a:lightRig rig="threePt" dir="t"/>
          </a:scene3d>
        </p:grpSpPr>
        <p:sp>
          <p:nvSpPr>
            <p:cNvPr id="58" name="TextBox 57"/>
            <p:cNvSpPr txBox="1"/>
            <p:nvPr/>
          </p:nvSpPr>
          <p:spPr>
            <a:xfrm>
              <a:off x="215239" y="302180"/>
              <a:ext cx="278948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spc="-151" dirty="0">
                  <a:solidFill>
                    <a:srgbClr val="042A54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01 </a:t>
              </a:r>
              <a:r>
                <a:rPr lang="ko-KR" altLang="en-US" sz="2400" spc="-151" dirty="0">
                  <a:solidFill>
                    <a:srgbClr val="042A54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프로젝트 수행 목적</a:t>
              </a:r>
            </a:p>
          </p:txBody>
        </p:sp>
        <p:sp>
          <p:nvSpPr>
            <p:cNvPr id="3" name="직사각형 2"/>
            <p:cNvSpPr/>
            <p:nvPr/>
          </p:nvSpPr>
          <p:spPr>
            <a:xfrm>
              <a:off x="177139" y="381000"/>
              <a:ext cx="76200" cy="307182"/>
            </a:xfrm>
            <a:prstGeom prst="rect">
              <a:avLst/>
            </a:prstGeom>
            <a:solidFill>
              <a:srgbClr val="063E7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pc="-151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997253" y="694748"/>
            <a:ext cx="1430840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en-US" altLang="ko-KR" spc="-151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Node.js</a:t>
            </a:r>
            <a:r>
              <a:rPr lang="ko-KR" altLang="en-US" spc="-151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의 특징</a:t>
            </a:r>
          </a:p>
        </p:txBody>
      </p:sp>
      <p:cxnSp>
        <p:nvCxnSpPr>
          <p:cNvPr id="6" name="직선 연결선 5"/>
          <p:cNvCxnSpPr>
            <a:endCxn id="7" idx="1"/>
          </p:cNvCxnSpPr>
          <p:nvPr/>
        </p:nvCxnSpPr>
        <p:spPr>
          <a:xfrm flipV="1">
            <a:off x="3" y="879415"/>
            <a:ext cx="1997251" cy="3"/>
          </a:xfrm>
          <a:prstGeom prst="line">
            <a:avLst/>
          </a:prstGeom>
          <a:ln>
            <a:solidFill>
              <a:srgbClr val="042A54"/>
            </a:solidFill>
          </a:ln>
          <a:scene3d>
            <a:camera prst="obliqueTopLef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6" descr="node.jsì ëí ì´ë¯¸ì§ ê²ìê²°ê³¼">
            <a:extLst>
              <a:ext uri="{FF2B5EF4-FFF2-40B4-BE49-F238E27FC236}">
                <a16:creationId xmlns:a16="http://schemas.microsoft.com/office/drawing/2014/main" id="{A300270C-23C1-4C96-B866-141AC99BEB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902" y="2817959"/>
            <a:ext cx="2909127" cy="1811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57D1EE32-5198-4C13-A53B-75E2A8D515C0}"/>
              </a:ext>
            </a:extLst>
          </p:cNvPr>
          <p:cNvGrpSpPr/>
          <p:nvPr/>
        </p:nvGrpSpPr>
        <p:grpSpPr>
          <a:xfrm>
            <a:off x="4657728" y="1133960"/>
            <a:ext cx="1837811" cy="1261885"/>
            <a:chOff x="4572000" y="1445266"/>
            <a:chExt cx="1837810" cy="1261885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72FC17F-0767-447E-A446-8523942FC6FE}"/>
                </a:ext>
              </a:extLst>
            </p:cNvPr>
            <p:cNvSpPr txBox="1"/>
            <p:nvPr/>
          </p:nvSpPr>
          <p:spPr>
            <a:xfrm>
              <a:off x="4572065" y="1445266"/>
              <a:ext cx="477888" cy="707886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4000" spc="-151" dirty="0">
                  <a:solidFill>
                    <a:schemeClr val="accent2">
                      <a:lumMod val="5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1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BF75F42-B225-4A2F-A45D-8BDCA2D093EA}"/>
                </a:ext>
              </a:extLst>
            </p:cNvPr>
            <p:cNvSpPr txBox="1"/>
            <p:nvPr/>
          </p:nvSpPr>
          <p:spPr>
            <a:xfrm>
              <a:off x="4572000" y="2153153"/>
              <a:ext cx="1837810" cy="553998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none" rtlCol="0">
              <a:spAutoFit/>
            </a:bodyPr>
            <a:lstStyle/>
            <a:p>
              <a:r>
                <a:rPr lang="en-US" altLang="ko-KR" sz="3000" spc="-151" dirty="0">
                  <a:solidFill>
                    <a:srgbClr val="042A54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V8 Engine</a:t>
              </a: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16AE61F8-1B0F-4D49-B0A5-3C6DDC6D9914}"/>
              </a:ext>
            </a:extLst>
          </p:cNvPr>
          <p:cNvGrpSpPr/>
          <p:nvPr/>
        </p:nvGrpSpPr>
        <p:grpSpPr>
          <a:xfrm>
            <a:off x="4657729" y="2395844"/>
            <a:ext cx="3170483" cy="1261885"/>
            <a:chOff x="4572000" y="1445266"/>
            <a:chExt cx="3170482" cy="1261885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5FCB4E2-1118-4A03-8196-1FF0223FC046}"/>
                </a:ext>
              </a:extLst>
            </p:cNvPr>
            <p:cNvSpPr txBox="1"/>
            <p:nvPr/>
          </p:nvSpPr>
          <p:spPr>
            <a:xfrm>
              <a:off x="4572065" y="1445266"/>
              <a:ext cx="477888" cy="707886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4000" spc="-151" dirty="0">
                  <a:solidFill>
                    <a:schemeClr val="accent2">
                      <a:lumMod val="5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2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15853BF-BCB1-4053-B409-07088358C444}"/>
                </a:ext>
              </a:extLst>
            </p:cNvPr>
            <p:cNvSpPr txBox="1"/>
            <p:nvPr/>
          </p:nvSpPr>
          <p:spPr>
            <a:xfrm>
              <a:off x="4572000" y="2153153"/>
              <a:ext cx="3170482" cy="553998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none" rtlCol="0">
              <a:spAutoFit/>
            </a:bodyPr>
            <a:lstStyle/>
            <a:p>
              <a:r>
                <a:rPr lang="en-US" altLang="ko-KR" sz="3000" spc="-151" dirty="0">
                  <a:solidFill>
                    <a:srgbClr val="042A54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Event – driven </a:t>
              </a:r>
              <a:r>
                <a:rPr lang="ko-KR" altLang="en-US" sz="3000" spc="-151" dirty="0">
                  <a:solidFill>
                    <a:srgbClr val="042A54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방식</a:t>
              </a:r>
              <a:endParaRPr lang="en-US" altLang="ko-KR" sz="3000" spc="-151" dirty="0">
                <a:solidFill>
                  <a:srgbClr val="042A5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9F3D3B1C-326A-49A3-816B-CCFCC5423C1D}"/>
              </a:ext>
            </a:extLst>
          </p:cNvPr>
          <p:cNvGrpSpPr/>
          <p:nvPr/>
        </p:nvGrpSpPr>
        <p:grpSpPr>
          <a:xfrm>
            <a:off x="4657726" y="3657728"/>
            <a:ext cx="2406813" cy="1261885"/>
            <a:chOff x="4572000" y="1445266"/>
            <a:chExt cx="2406813" cy="1261885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A2BF1B1-CF0D-4A79-8A34-9E5EF4A3BEED}"/>
                </a:ext>
              </a:extLst>
            </p:cNvPr>
            <p:cNvSpPr txBox="1"/>
            <p:nvPr/>
          </p:nvSpPr>
          <p:spPr>
            <a:xfrm>
              <a:off x="4572065" y="1445266"/>
              <a:ext cx="477888" cy="707886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4000" spc="-151" dirty="0">
                  <a:solidFill>
                    <a:schemeClr val="accent2">
                      <a:lumMod val="5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3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B882BB1-9DB5-440A-9CAC-54B6C59112A6}"/>
                </a:ext>
              </a:extLst>
            </p:cNvPr>
            <p:cNvSpPr txBox="1"/>
            <p:nvPr/>
          </p:nvSpPr>
          <p:spPr>
            <a:xfrm>
              <a:off x="4572000" y="2153153"/>
              <a:ext cx="2406813" cy="553998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none" rtlCol="0">
              <a:spAutoFit/>
            </a:bodyPr>
            <a:lstStyle/>
            <a:p>
              <a:r>
                <a:rPr lang="en-US" altLang="ko-KR" sz="3000" spc="-151" dirty="0">
                  <a:solidFill>
                    <a:srgbClr val="042A54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Single Thread</a:t>
              </a: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14680F24-2B05-4EAB-A1D4-486F6EAFA45D}"/>
              </a:ext>
            </a:extLst>
          </p:cNvPr>
          <p:cNvGrpSpPr/>
          <p:nvPr/>
        </p:nvGrpSpPr>
        <p:grpSpPr>
          <a:xfrm>
            <a:off x="4657725" y="4919612"/>
            <a:ext cx="2038315" cy="1261885"/>
            <a:chOff x="4572000" y="1445266"/>
            <a:chExt cx="2038315" cy="1261885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6BE169B-E995-44D9-A103-6DA681AAA69B}"/>
                </a:ext>
              </a:extLst>
            </p:cNvPr>
            <p:cNvSpPr txBox="1"/>
            <p:nvPr/>
          </p:nvSpPr>
          <p:spPr>
            <a:xfrm>
              <a:off x="4572065" y="1445266"/>
              <a:ext cx="477888" cy="707886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4000" spc="-151" dirty="0">
                  <a:solidFill>
                    <a:schemeClr val="accent2">
                      <a:lumMod val="50000"/>
                    </a:schemeClr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4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738083D7-DC41-4373-A9ED-336118D08967}"/>
                </a:ext>
              </a:extLst>
            </p:cNvPr>
            <p:cNvSpPr txBox="1"/>
            <p:nvPr/>
          </p:nvSpPr>
          <p:spPr>
            <a:xfrm>
              <a:off x="4572000" y="2153153"/>
              <a:ext cx="2038315" cy="553998"/>
            </a:xfrm>
            <a:prstGeom prst="rect">
              <a:avLst/>
            </a:prstGeom>
            <a:noFill/>
            <a:scene3d>
              <a:camera prst="obliqueTopLeft"/>
              <a:lightRig rig="threePt" dir="t"/>
            </a:scene3d>
          </p:spPr>
          <p:txBody>
            <a:bodyPr wrap="none" rtlCol="0">
              <a:spAutoFit/>
            </a:bodyPr>
            <a:lstStyle/>
            <a:p>
              <a:r>
                <a:rPr lang="en-US" altLang="ko-KR" sz="3000" spc="-151" dirty="0">
                  <a:solidFill>
                    <a:srgbClr val="042A54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JS </a:t>
              </a:r>
              <a:r>
                <a:rPr lang="ko-KR" altLang="en-US" sz="3000" spc="-151" dirty="0">
                  <a:solidFill>
                    <a:srgbClr val="042A54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사용 가능</a:t>
              </a:r>
              <a:endParaRPr lang="en-US" altLang="ko-KR" sz="3000" spc="-151" dirty="0">
                <a:solidFill>
                  <a:srgbClr val="042A5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40958797"/>
      </p:ext>
    </p:extLst>
  </p:cSld>
  <p:clrMapOvr>
    <a:masterClrMapping/>
  </p:clrMapOvr>
  <p:transition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3" name="그룹 1062"/>
          <p:cNvGrpSpPr/>
          <p:nvPr/>
        </p:nvGrpSpPr>
        <p:grpSpPr>
          <a:xfrm>
            <a:off x="177142" y="302183"/>
            <a:ext cx="2827582" cy="461665"/>
            <a:chOff x="177139" y="302180"/>
            <a:chExt cx="2827583" cy="461665"/>
          </a:xfrm>
          <a:scene3d>
            <a:camera prst="obliqueTopLeft"/>
            <a:lightRig rig="threePt" dir="t"/>
          </a:scene3d>
        </p:grpSpPr>
        <p:sp>
          <p:nvSpPr>
            <p:cNvPr id="58" name="TextBox 57"/>
            <p:cNvSpPr txBox="1"/>
            <p:nvPr/>
          </p:nvSpPr>
          <p:spPr>
            <a:xfrm>
              <a:off x="215239" y="302180"/>
              <a:ext cx="278948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spc="-151" dirty="0">
                  <a:solidFill>
                    <a:srgbClr val="042A54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01 </a:t>
              </a:r>
              <a:r>
                <a:rPr lang="ko-KR" altLang="en-US" sz="2400" spc="-151" dirty="0">
                  <a:solidFill>
                    <a:srgbClr val="042A54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프로젝트 수행 목적</a:t>
              </a:r>
            </a:p>
          </p:txBody>
        </p:sp>
        <p:sp>
          <p:nvSpPr>
            <p:cNvPr id="3" name="직사각형 2"/>
            <p:cNvSpPr/>
            <p:nvPr/>
          </p:nvSpPr>
          <p:spPr>
            <a:xfrm>
              <a:off x="177139" y="381000"/>
              <a:ext cx="76200" cy="307182"/>
            </a:xfrm>
            <a:prstGeom prst="rect">
              <a:avLst/>
            </a:prstGeom>
            <a:solidFill>
              <a:srgbClr val="063E7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pc="-151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2302366" y="694748"/>
            <a:ext cx="820609" cy="369332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none" rtlCol="0">
            <a:spAutoFit/>
          </a:bodyPr>
          <a:lstStyle/>
          <a:p>
            <a:pPr algn="ctr"/>
            <a:r>
              <a:rPr lang="en-US" altLang="ko-KR" spc="-151" dirty="0">
                <a:solidFill>
                  <a:srgbClr val="042A54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Node.js</a:t>
            </a:r>
            <a:endParaRPr lang="ko-KR" altLang="en-US" spc="-151" dirty="0">
              <a:solidFill>
                <a:srgbClr val="042A54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6" name="직선 연결선 5"/>
          <p:cNvCxnSpPr>
            <a:endCxn id="7" idx="1"/>
          </p:cNvCxnSpPr>
          <p:nvPr/>
        </p:nvCxnSpPr>
        <p:spPr>
          <a:xfrm flipV="1">
            <a:off x="1" y="879415"/>
            <a:ext cx="2302364" cy="3"/>
          </a:xfrm>
          <a:prstGeom prst="line">
            <a:avLst/>
          </a:prstGeom>
          <a:ln>
            <a:solidFill>
              <a:srgbClr val="042A54"/>
            </a:solidFill>
          </a:ln>
          <a:scene3d>
            <a:camera prst="obliqueTopLeft"/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46" name="Picture 2" descr="javaì ëí ì´ë¯¸ì§ ê²ìê²°ê³¼">
            <a:extLst>
              <a:ext uri="{FF2B5EF4-FFF2-40B4-BE49-F238E27FC236}">
                <a16:creationId xmlns:a16="http://schemas.microsoft.com/office/drawing/2014/main" id="{DC72A013-A416-4C8E-A6DE-966CAA0311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6115" y="1784183"/>
            <a:ext cx="1798639" cy="3289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6" descr="node.jsì ëí ì´ë¯¸ì§ ê²ìê²°ê³¼">
            <a:extLst>
              <a:ext uri="{FF2B5EF4-FFF2-40B4-BE49-F238E27FC236}">
                <a16:creationId xmlns:a16="http://schemas.microsoft.com/office/drawing/2014/main" id="{F9583630-B2B0-400F-8977-2CB1DB5A9A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9044" y="2536160"/>
            <a:ext cx="3754688" cy="2300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7815145"/>
      </p:ext>
    </p:extLst>
  </p:cSld>
  <p:clrMapOvr>
    <a:masterClrMapping/>
  </p:clrMapOvr>
  <p:transition>
    <p:wipe dir="r"/>
  </p:transition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2700</TotalTime>
  <Words>1981</Words>
  <Application>Microsoft Office PowerPoint</Application>
  <PresentationFormat>화면 슬라이드 쇼(4:3)</PresentationFormat>
  <Paragraphs>387</Paragraphs>
  <Slides>25</Slides>
  <Notes>24</Notes>
  <HiddenSlides>0</HiddenSlides>
  <MMClips>0</MMClips>
  <ScaleCrop>false</ScaleCrop>
  <HeadingPairs>
    <vt:vector size="8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0</vt:i4>
      </vt:variant>
      <vt:variant>
        <vt:lpstr>슬라이드 제목</vt:lpstr>
      </vt:variant>
      <vt:variant>
        <vt:i4>25</vt:i4>
      </vt:variant>
    </vt:vector>
  </HeadingPairs>
  <TitlesOfParts>
    <vt:vector size="36" baseType="lpstr">
      <vt:lpstr>Calibri</vt:lpstr>
      <vt:lpstr>나눔스퀘어라운드 Bold</vt:lpstr>
      <vt:lpstr>나눔고딕 ExtraBold</vt:lpstr>
      <vt:lpstr>나눔스퀘어</vt:lpstr>
      <vt:lpstr>Calibri Light</vt:lpstr>
      <vt:lpstr>나눔고딕</vt:lpstr>
      <vt:lpstr>Arial</vt:lpstr>
      <vt:lpstr>맑은 고딕</vt:lpstr>
      <vt:lpstr>나눔스퀘어 Bold</vt:lpstr>
      <vt:lpstr>나눔스퀘어 ExtraBold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MIN</dc:creator>
  <cp:lastModifiedBy>MIN</cp:lastModifiedBy>
  <cp:revision>203</cp:revision>
  <dcterms:created xsi:type="dcterms:W3CDTF">2018-04-28T11:10:27Z</dcterms:created>
  <dcterms:modified xsi:type="dcterms:W3CDTF">2019-07-23T05:31:29Z</dcterms:modified>
  <cp:contentStatus>최종본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MarkAsFinal">
    <vt:bool>true</vt:bool>
  </property>
</Properties>
</file>

<file path=docProps/thumbnail.jpeg>
</file>